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</p:sldIdLst>
  <p:sldSz cy="5143500" cx="9144000"/>
  <p:notesSz cx="6858000" cy="9144000"/>
  <p:embeddedFontLst>
    <p:embeddedFont>
      <p:font typeface="Roboto Mono Medium"/>
      <p:regular r:id="rId126"/>
      <p:bold r:id="rId127"/>
      <p:italic r:id="rId128"/>
      <p:boldItalic r:id="rId129"/>
    </p:embeddedFont>
    <p:embeddedFont>
      <p:font typeface="Encode Sans"/>
      <p:regular r:id="rId130"/>
      <p:bold r:id="rId131"/>
    </p:embeddedFont>
    <p:embeddedFont>
      <p:font typeface="Roboto Mono Light"/>
      <p:regular r:id="rId132"/>
      <p:bold r:id="rId133"/>
      <p:italic r:id="rId134"/>
      <p:boldItalic r:id="rId135"/>
    </p:embeddedFont>
    <p:embeddedFont>
      <p:font typeface="Roboto Mono"/>
      <p:regular r:id="rId136"/>
      <p:bold r:id="rId137"/>
      <p:italic r:id="rId138"/>
      <p:boldItalic r:id="rId139"/>
    </p:embeddedFont>
    <p:embeddedFont>
      <p:font typeface="Open Sans Light"/>
      <p:regular r:id="rId140"/>
      <p:bold r:id="rId141"/>
      <p:italic r:id="rId142"/>
      <p:boldItalic r:id="rId143"/>
    </p:embeddedFont>
    <p:embeddedFont>
      <p:font typeface="Open Sans"/>
      <p:regular r:id="rId144"/>
      <p:bold r:id="rId145"/>
      <p:italic r:id="rId146"/>
      <p:boldItalic r:id="rId1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8DC300-0C70-4F1A-849D-2D84FE2BBDF7}">
  <a:tblStyle styleId="{4C8DC300-0C70-4F1A-849D-2D84FE2BBDF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0F0E927-DEE5-4155-99CD-F47F289BADA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RobotoMonoMedium-boldItalic.fntdata"/><Relationship Id="rId128" Type="http://schemas.openxmlformats.org/officeDocument/2006/relationships/font" Target="fonts/RobotoMonoMedium-italic.fntdata"/><Relationship Id="rId127" Type="http://schemas.openxmlformats.org/officeDocument/2006/relationships/font" Target="fonts/RobotoMonoMedium-bold.fntdata"/><Relationship Id="rId126" Type="http://schemas.openxmlformats.org/officeDocument/2006/relationships/font" Target="fonts/RobotoMonoMedium-regular.fntdata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3" Type="http://schemas.openxmlformats.org/officeDocument/2006/relationships/font" Target="fonts/OpenSansLight-boldItalic.fntdata"/><Relationship Id="rId142" Type="http://schemas.openxmlformats.org/officeDocument/2006/relationships/font" Target="fonts/OpenSansLight-italic.fntdata"/><Relationship Id="rId141" Type="http://schemas.openxmlformats.org/officeDocument/2006/relationships/font" Target="fonts/OpenSansLight-bold.fntdata"/><Relationship Id="rId140" Type="http://schemas.openxmlformats.org/officeDocument/2006/relationships/font" Target="fonts/OpenSansLight-regular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OpenSans-bold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OpenSans-italic.fntdata"/><Relationship Id="rId7" Type="http://schemas.openxmlformats.org/officeDocument/2006/relationships/slide" Target="slides/slide1.xml"/><Relationship Id="rId145" Type="http://schemas.openxmlformats.org/officeDocument/2006/relationships/font" Target="fonts/OpenSans-bold.fntdata"/><Relationship Id="rId8" Type="http://schemas.openxmlformats.org/officeDocument/2006/relationships/slide" Target="slides/slide2.xml"/><Relationship Id="rId144" Type="http://schemas.openxmlformats.org/officeDocument/2006/relationships/font" Target="fonts/OpenSans-regular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RobotoMono-boldItalic.fntdata"/><Relationship Id="rId138" Type="http://schemas.openxmlformats.org/officeDocument/2006/relationships/font" Target="fonts/RobotoMono-italic.fntdata"/><Relationship Id="rId137" Type="http://schemas.openxmlformats.org/officeDocument/2006/relationships/font" Target="fonts/RobotoMono-bold.fntdata"/><Relationship Id="rId132" Type="http://schemas.openxmlformats.org/officeDocument/2006/relationships/font" Target="fonts/RobotoMonoLight-regular.fntdata"/><Relationship Id="rId131" Type="http://schemas.openxmlformats.org/officeDocument/2006/relationships/font" Target="fonts/EncodeSans-bold.fntdata"/><Relationship Id="rId130" Type="http://schemas.openxmlformats.org/officeDocument/2006/relationships/font" Target="fonts/EncodeSans-regular.fntdata"/><Relationship Id="rId136" Type="http://schemas.openxmlformats.org/officeDocument/2006/relationships/font" Target="fonts/RobotoMono-regular.fntdata"/><Relationship Id="rId135" Type="http://schemas.openxmlformats.org/officeDocument/2006/relationships/font" Target="fonts/RobotoMonoLight-boldItalic.fntdata"/><Relationship Id="rId134" Type="http://schemas.openxmlformats.org/officeDocument/2006/relationships/font" Target="fonts/RobotoMonoLight-italic.fntdata"/><Relationship Id="rId133" Type="http://schemas.openxmlformats.org/officeDocument/2006/relationships/font" Target="fonts/RobotoMonoLight-bold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.wikipedia.org/wiki/Boolean" TargetMode="External"/><Relationship Id="rId3" Type="http://schemas.openxmlformats.org/officeDocument/2006/relationships/hyperlink" Target="https://cs.wikipedia.org/wiki/Byte" TargetMode="External"/><Relationship Id="rId4" Type="http://schemas.openxmlformats.org/officeDocument/2006/relationships/hyperlink" Target="https://cs.wikipedia.org/wiki/Slovo_(pam%C4%9B%C5%A5ov%C3%A1_jednotka)" TargetMode="External"/><Relationship Id="rId9" Type="http://schemas.openxmlformats.org/officeDocument/2006/relationships/hyperlink" Target="https://cs.wikipedia.org/w/index.php?title=Double_Float&amp;action=edit&amp;redlink=1" TargetMode="External"/><Relationship Id="rId5" Type="http://schemas.openxmlformats.org/officeDocument/2006/relationships/hyperlink" Target="https://cs.wikipedia.org/w/index.php?title=Long_Word&amp;action=edit&amp;redlink=1" TargetMode="External"/><Relationship Id="rId6" Type="http://schemas.openxmlformats.org/officeDocument/2006/relationships/hyperlink" Target="https://cs.wikipedia.org/wiki/Integer" TargetMode="External"/><Relationship Id="rId7" Type="http://schemas.openxmlformats.org/officeDocument/2006/relationships/hyperlink" Target="https://cs.wikipedia.org/w/index.php?title=Double_Integer&amp;action=edit&amp;redlink=1" TargetMode="External"/><Relationship Id="rId8" Type="http://schemas.openxmlformats.org/officeDocument/2006/relationships/hyperlink" Target="https://cs.wikipedia.org/w/index.php?title=Desetinn%C3%A9_m%C3%ADsto&amp;action=edit&amp;redlink=1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AutoNum type="arabicPeriod"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Síťové DBS (1969, 1971)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AutoNum type="arabicPeriod"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Relační (1970, 2. pol. 70. let, 80. léta) a objektově relační (90. léta) DBS – ORACLE, Informix, Sybase, MS SQL Server, Progress, DB/2, MySQL, ...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AutoNum type="arabicPeriod"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Objektové DBS (90. léta) – Orion, GemStone, Ontos, Object, Store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AutoNum type="arabicPeriod"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NoSQL DBS (2005+) - BigTable, HBase, SimpleDB, Dynamo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5" name="Google Shape;805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1" name="Google Shape;821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1" name="Google Shape;831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7" name="Google Shape;837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LEKTOR DOPLNÍ KONKRÉTNÍ ZDROJE. WORKSHOPISTKA MŮŽE DOPORUČIT DALŠÍ KONKRÉTNÍ KURZY CZECHITAS.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Nadpis kapitálkami.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Autorem prof. E.F.Codd (první publikace 1969 a 1970).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První komerční implementace 1977 IBM System 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k manipulaci s daty možno použít relační kalkul nebo operace relační algebry (sjednocení, průnik).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model dat založený na predikátové logice prvního řádu 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Autorem prof. E.F.Codd (první publikace 1969 a 1970).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První komerční implementace 1977 IBM System 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k manipulaci s daty možno použít relační kalkul nebo operace relační algebry (sjednocení, průnik).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model dat založený na predikátové logice prvního řádu 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"/>
              <a:t>Vysvětlit a zdůraznit, že tohle by si měli zapamatovat + procvičit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 u="sng">
                <a:solidFill>
                  <a:schemeClr val="hlink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  <a:hlinkClick r:id="rId2"/>
              </a:rPr>
              <a:t>Boolean</a:t>
            </a: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/ ---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1 bit (ačkoliv obvykle uložen jako 1 bajt)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0 až 1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 u="sng">
                <a:solidFill>
                  <a:schemeClr val="hlink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Byte</a:t>
            </a: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/ unsigned char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8 bitů (= 1 bajt)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0 až 255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 u="sng">
                <a:solidFill>
                  <a:schemeClr val="hlink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Word</a:t>
            </a: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/ unsigned short int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2 bajty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0 až 65 535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 u="sng">
                <a:solidFill>
                  <a:schemeClr val="hlink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Long Word</a:t>
            </a: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/ unsigned long int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4 bajty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0 až 4 294 967 295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 u="sng">
                <a:solidFill>
                  <a:schemeClr val="hlink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Integer</a:t>
            </a: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/ long int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4 bajty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–2 147 483 648 až 2 147 483 647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 u="sng">
                <a:solidFill>
                  <a:schemeClr val="hlink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Double Integer</a:t>
            </a: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/ long long int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8 bajtů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–9 223 372 036 854 775 808 až 9 223 372 036 854 775 807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Typy s plovoucí čárkou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Real / float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4 bajty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1E-37 až 1E+37 (6 </a:t>
            </a:r>
            <a:r>
              <a:rPr b="1" lang="en" sz="1050" u="sng">
                <a:solidFill>
                  <a:schemeClr val="hlink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desetinných míst</a:t>
            </a: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 u="sng">
                <a:solidFill>
                  <a:schemeClr val="hlink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  <a:hlinkClick r:id="rId9"/>
              </a:rPr>
              <a:t>Double Float</a:t>
            </a: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/ double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8 bajtů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1E-307 až 1E+308 (15 desetinných míst)</a:t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05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https://www.tutorialspoint.com/sqlite/sqlite_data_types.htm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https://www.tutorialspoint.com/sqlite/sqlite_data_types.htm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https://www.tutorialspoint.com/sqlite/sqlite_data_types.htm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Představení lektora akce - řekne něco k sobě a pak pokračuje s výukou.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Zdrojem pro žebříček jsou následující parametry: zmínky na webových stránkách; frekvence vyhledávání; četnost technických diskusí; aktuální pracovní nabídky; profesionální síťové profily; relevance sociální sítě.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SQL LITE</a:t>
            </a:r>
            <a:endParaRPr/>
          </a:p>
        </p:txBody>
      </p:sp>
      <p:sp>
        <p:nvSpPr>
          <p:cNvPr id="413" name="Google Shape;413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Autorem prof. E.F.Codd (první publikace 1969 a 1970).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První komerční implementace 1977 IBM System 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k manipulaci s daty možno použít relační kalkul nebo operace relační algebry (sjednocení, průnik).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model dat založený na predikátové logice prvního řádu 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SQL LITE</a:t>
            </a:r>
            <a:endParaRPr/>
          </a:p>
        </p:txBody>
      </p:sp>
      <p:sp>
        <p:nvSpPr>
          <p:cNvPr id="507" name="Google Shape;507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●"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Přínosy databázového přístupu: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○"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sdílení dat,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○"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snížení redundance dat (data se neukládají 2x),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○"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snazší zabránění vzniku nekonzistencí,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○"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podpora transakčního zpracování – transakce jako celek,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○"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údržba integrity databáze (integritní omezení),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○"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zajištění ochrany databáze před havárií a neautorizovaným přístupem.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Autorem prof. E.F.Codd (první publikace 1969 a 1970).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První komerční implementace 1977 IBM System 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k manipulaci s daty možno použít relační kalkul nebo operace relační algebry (sjednocení, průnik).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</a:rPr>
              <a:t>model dat založený na predikátové logice prvního řádu .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Prázdný">
  <p:cSld name="CUSTOM_2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Prázdný s logem">
  <p:cSld name="CUSTOM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 title="Nadpis"/>
          <p:cNvSpPr txBox="1"/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subTitle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i="1" sz="1800">
                <a:solidFill>
                  <a:srgbClr val="888888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ext 1">
  <p:cSld name="03 -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84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857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857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857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857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857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Oddělovač kapitol">
  <p:cSld name="CUSTOM_5">
    <p:bg>
      <p:bgPr>
        <a:solidFill>
          <a:schemeClr val="dk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Oddělovač kapitol 1">
  <p:cSld name="07 - Oddělovač kapitol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15">
          <p15:clr>
            <a:srgbClr val="FA7B17"/>
          </p15:clr>
        </p15:guide>
        <p15:guide id="2" pos="216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Prázdný 1">
  <p:cSld name="05 - Prázdný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 Medium"/>
              <a:buChar char="•"/>
              <a:defRPr i="0" sz="21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sz="18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b="0" i="0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b="0"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b="0" i="0" sz="2400" u="none" cap="none" strike="noStrik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hyperlink" Target="https://skillsbuild.org/cs" TargetMode="External"/><Relationship Id="rId4" Type="http://schemas.openxmlformats.org/officeDocument/2006/relationships/hyperlink" Target="http://demo-1.sql-vyuka.cz/#pruvodce=0&amp;sql=SELECT%20*%20FROM%20tabulka%3B" TargetMode="External"/><Relationship Id="rId5" Type="http://schemas.openxmlformats.org/officeDocument/2006/relationships/hyperlink" Target="https://db.grussell.org/sql/" TargetMode="External"/><Relationship Id="rId6" Type="http://schemas.openxmlformats.org/officeDocument/2006/relationships/hyperlink" Target="https://sqlzoo.net/wiki/SQL_Tutorial" TargetMode="Externa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SQL 1</a:t>
            </a:r>
            <a:endParaRPr/>
          </a:p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486475" y="3202675"/>
            <a:ext cx="5102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/>
              <a:t>Jiří Macourek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/>
              <a:t>08.10.2023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/>
              <a:t>Online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453200" y="581939"/>
            <a:ext cx="8238300" cy="3915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Model dat </a:t>
            </a:r>
            <a:r>
              <a:rPr lang="en"/>
              <a:t>- Způsob uspořádání a způsob manipulace s daty</a:t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Datové modelování </a:t>
            </a:r>
            <a:r>
              <a:rPr lang="en"/>
              <a:t>= návrh datového modelu (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ER diagram</a:t>
            </a:r>
            <a:r>
              <a:rPr lang="en"/>
              <a:t>)</a:t>
            </a:r>
            <a:endParaRPr/>
          </a:p>
          <a:p>
            <a:pPr indent="-2667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 txBox="1"/>
          <p:nvPr>
            <p:ph type="title"/>
          </p:nvPr>
        </p:nvSpPr>
        <p:spPr>
          <a:xfrm>
            <a:off x="453200" y="129239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ZÁKLADNÍ POJMY</a:t>
            </a:r>
            <a:endParaRPr>
              <a:solidFill>
                <a:srgbClr val="ED47A2"/>
              </a:solidFill>
            </a:endParaRPr>
          </a:p>
        </p:txBody>
      </p:sp>
      <p:pic>
        <p:nvPicPr>
          <p:cNvPr id="108" name="Google Shape;108;p22"/>
          <p:cNvPicPr preferRelativeResize="0"/>
          <p:nvPr/>
        </p:nvPicPr>
        <p:blipFill rotWithShape="1">
          <a:blip r:embed="rId3">
            <a:alphaModFix/>
          </a:blip>
          <a:srcRect b="3577" l="2976" r="5170" t="0"/>
          <a:stretch/>
        </p:blipFill>
        <p:spPr>
          <a:xfrm>
            <a:off x="674550" y="1368250"/>
            <a:ext cx="7082994" cy="377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2887800" y="3266100"/>
            <a:ext cx="2525400" cy="1674900"/>
          </a:xfrm>
          <a:prstGeom prst="rect">
            <a:avLst/>
          </a:prstGeom>
          <a:noFill/>
          <a:ln cap="flat" cmpd="sng" w="114300">
            <a:solidFill>
              <a:srgbClr val="EB00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2"/>
          <p:cNvSpPr txBox="1"/>
          <p:nvPr>
            <p:ph idx="1" type="body"/>
          </p:nvPr>
        </p:nvSpPr>
        <p:spPr>
          <a:xfrm>
            <a:off x="339900" y="766800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Čeho jsme prodali nejvíc kusů?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ProductID,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SUM(Units) AS PocetKusu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SQL1.Sales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ProductID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PocetKusu DESC;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1" name="Google Shape;741;p112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3"/>
          <p:cNvSpPr txBox="1"/>
          <p:nvPr>
            <p:ph idx="1" type="body"/>
          </p:nvPr>
        </p:nvSpPr>
        <p:spPr>
          <a:xfrm>
            <a:off x="339900" y="766800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Kterých 10 výrobců má nejvíce různorodých kategorií výrobků?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ManufacturerID,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COUNT(DISTINCT Category) AS PocetKategorii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SQL1.Products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ManufacturerID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PocetKategorii DESC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FETCH FIRST 10 ROWS ONLY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7" name="Google Shape;747;p113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4"/>
          <p:cNvSpPr txBox="1"/>
          <p:nvPr>
            <p:ph idx="1" type="body"/>
          </p:nvPr>
        </p:nvSpPr>
        <p:spPr>
          <a:xfrm>
            <a:off x="339900" y="766800"/>
            <a:ext cx="8586386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Najděte všechny produkty (productid), které byly vždy prodány za stejnou tržbu a počet prodejů je větší než 4 ?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ProductID,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COUNT(*) AS PocetProdeju,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AVG(Revenue) as PrumernaCena,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MAX(Revenue) as MaximalniCena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SQL1.Sales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ProductID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PrumernaCena = MaximalniCena AND PocetProdeju &gt; 4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3" name="Google Shape;753;p11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5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4 - konec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6"/>
          <p:cNvSpPr txBox="1"/>
          <p:nvPr>
            <p:ph type="title"/>
          </p:nvPr>
        </p:nvSpPr>
        <p:spPr>
          <a:xfrm>
            <a:off x="339450" y="3477413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764" name="Google Shape;764;p116"/>
          <p:cNvSpPr txBox="1"/>
          <p:nvPr>
            <p:ph idx="1" type="subTitle"/>
          </p:nvPr>
        </p:nvSpPr>
        <p:spPr>
          <a:xfrm>
            <a:off x="350244" y="4055413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Spojování tabulek (joins) – inner, left, right, full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7"/>
          <p:cNvSpPr txBox="1"/>
          <p:nvPr>
            <p:ph idx="1" type="body"/>
          </p:nvPr>
        </p:nvSpPr>
        <p:spPr>
          <a:xfrm>
            <a:off x="453200" y="1022399"/>
            <a:ext cx="82383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Vnitřní spojení – (INNER) </a:t>
            </a:r>
            <a:r>
              <a:rPr b="1" lang="en">
                <a:solidFill>
                  <a:srgbClr val="2E2F86"/>
                </a:solidFill>
              </a:rPr>
              <a:t>JOIN</a:t>
            </a:r>
            <a:endParaRPr>
              <a:solidFill>
                <a:srgbClr val="2E2F86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Vnější spojení – </a:t>
            </a:r>
            <a:r>
              <a:rPr b="1" lang="en">
                <a:solidFill>
                  <a:srgbClr val="2E2F86"/>
                </a:solidFill>
              </a:rPr>
              <a:t>LEFT/RIGHT/FULL </a:t>
            </a:r>
            <a:r>
              <a:rPr lang="en"/>
              <a:t>(OUTER) </a:t>
            </a:r>
            <a:r>
              <a:rPr b="1" lang="en">
                <a:solidFill>
                  <a:srgbClr val="2E2F86"/>
                </a:solidFill>
              </a:rPr>
              <a:t>JOIN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Kartézské spojení – </a:t>
            </a:r>
            <a:r>
              <a:rPr b="1" lang="en">
                <a:solidFill>
                  <a:srgbClr val="2E2F86"/>
                </a:solidFill>
              </a:rPr>
              <a:t>CROSS JOIN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11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TYPY SPOJENÍ TABULEK</a:t>
            </a:r>
            <a:endParaRPr>
              <a:solidFill>
                <a:srgbClr val="ED47A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t/>
            </a:r>
            <a:endParaRPr/>
          </a:p>
        </p:txBody>
      </p:sp>
      <p:pic>
        <p:nvPicPr>
          <p:cNvPr descr="Joins in MySQL | Top 6 Types of Joins in MySQL with Examples" id="771" name="Google Shape;771;p117"/>
          <p:cNvPicPr preferRelativeResize="0"/>
          <p:nvPr/>
        </p:nvPicPr>
        <p:blipFill rotWithShape="1">
          <a:blip r:embed="rId3">
            <a:alphaModFix/>
          </a:blip>
          <a:srcRect b="464" l="0" r="0" t="19206"/>
          <a:stretch/>
        </p:blipFill>
        <p:spPr>
          <a:xfrm>
            <a:off x="724926" y="1022399"/>
            <a:ext cx="5360256" cy="242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8"/>
          <p:cNvSpPr txBox="1"/>
          <p:nvPr>
            <p:ph idx="1" type="body"/>
          </p:nvPr>
        </p:nvSpPr>
        <p:spPr>
          <a:xfrm>
            <a:off x="339900" y="1012600"/>
            <a:ext cx="81867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lang="en" sz="1800">
                <a:solidFill>
                  <a:schemeClr val="dk1"/>
                </a:solidFill>
              </a:rPr>
              <a:t>tabulka1.sloupec1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800">
                <a:solidFill>
                  <a:schemeClr val="dk1"/>
                </a:solidFill>
              </a:rPr>
              <a:t> tabulka1.sloupec2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800">
                <a:solidFill>
                  <a:schemeClr val="dk1"/>
                </a:solidFill>
              </a:rPr>
              <a:t>tabulka2.sloupec1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</a:t>
            </a:r>
            <a:r>
              <a:rPr lang="en" sz="1800">
                <a:solidFill>
                  <a:schemeClr val="dk1"/>
                </a:solidFill>
              </a:rPr>
              <a:t>tabulka1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INNER JOIN </a:t>
            </a:r>
            <a:r>
              <a:rPr lang="en" sz="1800">
                <a:solidFill>
                  <a:schemeClr val="dk2"/>
                </a:solidFill>
              </a:rPr>
              <a:t>tabulka2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tabulka1.sloupec1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tabulka2.sloupec1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>
              <a:solidFill>
                <a:srgbClr val="2E2F86"/>
              </a:solidFill>
            </a:endParaRPr>
          </a:p>
        </p:txBody>
      </p:sp>
      <p:sp>
        <p:nvSpPr>
          <p:cNvPr id="777" name="Google Shape;777;p118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INNER JOIN</a:t>
            </a:r>
            <a:endParaRPr>
              <a:solidFill>
                <a:srgbClr val="ED47A2"/>
              </a:solidFill>
            </a:endParaRPr>
          </a:p>
        </p:txBody>
      </p:sp>
      <p:pic>
        <p:nvPicPr>
          <p:cNvPr id="778" name="Google Shape;77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2700" y="2571739"/>
            <a:ext cx="40386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19"/>
          <p:cNvSpPr txBox="1"/>
          <p:nvPr>
            <p:ph idx="1" type="body"/>
          </p:nvPr>
        </p:nvSpPr>
        <p:spPr>
          <a:xfrm>
            <a:off x="453200" y="1022399"/>
            <a:ext cx="82383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Spojí řádky dvou tabulek na základě podmínky ON: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5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4" name="Google Shape;784;p11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INNER JOIN</a:t>
            </a:r>
            <a:endParaRPr>
              <a:solidFill>
                <a:srgbClr val="ED47A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t/>
            </a:r>
            <a:endParaRPr/>
          </a:p>
        </p:txBody>
      </p:sp>
      <p:graphicFrame>
        <p:nvGraphicFramePr>
          <p:cNvPr id="785" name="Google Shape;785;p119"/>
          <p:cNvGraphicFramePr/>
          <p:nvPr/>
        </p:nvGraphicFramePr>
        <p:xfrm>
          <a:off x="452500" y="1722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754400"/>
                <a:gridCol w="685800"/>
                <a:gridCol w="514350"/>
                <a:gridCol w="74295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ProductID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Units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Revenue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449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1039.448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656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06716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913.4475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792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80.85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2218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167.475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</a:tbl>
          </a:graphicData>
        </a:graphic>
      </p:graphicFrame>
      <p:graphicFrame>
        <p:nvGraphicFramePr>
          <p:cNvPr id="786" name="Google Shape;786;p119"/>
          <p:cNvGraphicFramePr/>
          <p:nvPr/>
        </p:nvGraphicFramePr>
        <p:xfrm>
          <a:off x="4185020" y="1722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514350"/>
                <a:gridCol w="971550"/>
                <a:gridCol w="57150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City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State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29204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Columbia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Summerville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Strausstown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PA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Demotte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IN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</a:tbl>
          </a:graphicData>
        </a:graphic>
      </p:graphicFrame>
      <p:sp>
        <p:nvSpPr>
          <p:cNvPr id="787" name="Google Shape;787;p119"/>
          <p:cNvSpPr/>
          <p:nvPr/>
        </p:nvSpPr>
        <p:spPr>
          <a:xfrm>
            <a:off x="3324098" y="2131102"/>
            <a:ext cx="685800" cy="1085700"/>
          </a:xfrm>
          <a:prstGeom prst="downArrowCallout">
            <a:avLst>
              <a:gd fmla="val 25000" name="adj1"/>
              <a:gd fmla="val 25000" name="adj2"/>
              <a:gd fmla="val 25000" name="adj3"/>
              <a:gd fmla="val 23269" name="adj4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119"/>
          <p:cNvSpPr txBox="1"/>
          <p:nvPr/>
        </p:nvSpPr>
        <p:spPr>
          <a:xfrm>
            <a:off x="3442185" y="2153558"/>
            <a:ext cx="49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9" name="Google Shape;789;p119"/>
          <p:cNvGraphicFramePr/>
          <p:nvPr/>
        </p:nvGraphicFramePr>
        <p:xfrm>
          <a:off x="695217" y="34487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751100"/>
                <a:gridCol w="751100"/>
                <a:gridCol w="751100"/>
                <a:gridCol w="751100"/>
                <a:gridCol w="751100"/>
                <a:gridCol w="930725"/>
                <a:gridCol w="57150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ProductID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Units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Revenue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City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State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449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1039.448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Summerville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792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80.85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Demotte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IN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2218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167.475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Strausstown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u="none" cap="none" strike="noStrike"/>
                        <a:t>PA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/>
                </a:tc>
              </a:tr>
            </a:tbl>
          </a:graphicData>
        </a:graphic>
      </p:graphicFrame>
      <p:pic>
        <p:nvPicPr>
          <p:cNvPr id="790" name="Google Shape;79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466" y="163454"/>
            <a:ext cx="2424249" cy="145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0"/>
          <p:cNvSpPr txBox="1"/>
          <p:nvPr>
            <p:ph idx="1" type="body"/>
          </p:nvPr>
        </p:nvSpPr>
        <p:spPr>
          <a:xfrm>
            <a:off x="339900" y="1012600"/>
            <a:ext cx="81867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lang="en" sz="1800">
                <a:solidFill>
                  <a:schemeClr val="dk1"/>
                </a:solidFill>
              </a:rPr>
              <a:t>tabulka1.sloupec1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800">
                <a:solidFill>
                  <a:schemeClr val="dk1"/>
                </a:solidFill>
              </a:rPr>
              <a:t> tabulka1.sloupec2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800">
                <a:solidFill>
                  <a:schemeClr val="dk1"/>
                </a:solidFill>
              </a:rPr>
              <a:t>tabulka2.sloupec1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</a:t>
            </a:r>
            <a:r>
              <a:rPr lang="en" sz="1800">
                <a:solidFill>
                  <a:schemeClr val="dk1"/>
                </a:solidFill>
              </a:rPr>
              <a:t>tabulka1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INNER JOIN </a:t>
            </a:r>
            <a:r>
              <a:rPr lang="en" sz="1800">
                <a:solidFill>
                  <a:schemeClr val="dk2"/>
                </a:solidFill>
              </a:rPr>
              <a:t>tabulka2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tabulka1.sloupec1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tabulka2.sloupec1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" sz="1800">
                <a:solidFill>
                  <a:schemeClr val="dk2"/>
                </a:solidFill>
              </a:rPr>
              <a:t>tabulka1.sloupec2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lang="en" sz="1800">
                <a:solidFill>
                  <a:schemeClr val="dk2"/>
                </a:solidFill>
              </a:rPr>
              <a:t>‘podminka’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lang="en" sz="1800">
                <a:solidFill>
                  <a:schemeClr val="dk1"/>
                </a:solidFill>
              </a:rPr>
              <a:t>tabulka1.sloupec1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800">
                <a:solidFill>
                  <a:schemeClr val="dk1"/>
                </a:solidFill>
              </a:rPr>
              <a:t> tabulka1.sloupec2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800">
                <a:solidFill>
                  <a:schemeClr val="dk1"/>
                </a:solidFill>
              </a:rPr>
              <a:t>tabulka2.sloupec1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</a:t>
            </a:r>
            <a:r>
              <a:rPr lang="en" sz="1800">
                <a:solidFill>
                  <a:schemeClr val="dk1"/>
                </a:solidFill>
              </a:rPr>
              <a:t>tabulka1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INNER JOIN </a:t>
            </a:r>
            <a:r>
              <a:rPr lang="en" sz="1800">
                <a:solidFill>
                  <a:schemeClr val="dk2"/>
                </a:solidFill>
              </a:rPr>
              <a:t>tabulka2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tabulka1.sloupec1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tabulka2.sloupec1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 </a:t>
            </a:r>
            <a:r>
              <a:rPr lang="en" sz="1800">
                <a:solidFill>
                  <a:schemeClr val="dk2"/>
                </a:solidFill>
              </a:rPr>
              <a:t>tabulka1.sloupec2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lang="en" sz="1800">
                <a:solidFill>
                  <a:schemeClr val="dk2"/>
                </a:solidFill>
              </a:rPr>
              <a:t>‘podminka’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12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INNER JOIN - podmínky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NÁŠ MODEL</a:t>
            </a:r>
            <a:endParaRPr>
              <a:solidFill>
                <a:srgbClr val="ED47A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t/>
            </a:r>
            <a:endParaRPr/>
          </a:p>
        </p:txBody>
      </p:sp>
      <p:pic>
        <p:nvPicPr>
          <p:cNvPr id="802" name="Google Shape;802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7296" y="739035"/>
            <a:ext cx="6460450" cy="393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453200" y="1022400"/>
            <a:ext cx="8238300" cy="1549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i="0" lang="en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0" i="0" lang="en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ntity </a:t>
            </a:r>
            <a:r>
              <a:rPr b="1" i="0" lang="en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="0" i="0" lang="en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elationship </a:t>
            </a:r>
            <a:r>
              <a:rPr b="1" i="0" lang="en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b="0" i="0" lang="en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iagram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0" i="0" lang="en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relačních databází</a:t>
            </a:r>
            <a:endParaRPr b="0" i="0" sz="15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Logický model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5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RELAČNÍ MODEL DAT</a:t>
            </a:r>
            <a:endParaRPr>
              <a:solidFill>
                <a:srgbClr val="ED47A2"/>
              </a:solidFill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7670" y="953733"/>
            <a:ext cx="2805076" cy="302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452500" y="2467233"/>
            <a:ext cx="7083268" cy="200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Postup vytváření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Vymezit informace, které budeme uchovávat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Určit vlastnosti, které jsou pro nás důležité, dostupné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Přemýšlet o tom, jaké jsou mezi objekty vztahy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2"/>
          <p:cNvSpPr txBox="1"/>
          <p:nvPr>
            <p:ph idx="1" type="body"/>
          </p:nvPr>
        </p:nvSpPr>
        <p:spPr>
          <a:xfrm>
            <a:off x="453200" y="990941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00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en"/>
              <a:t>Najdi TOP 100 prodejů podle příjmů a k nim příslušné informace z tabulky Country.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808" name="Google Shape;808;p122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– INNER JOIN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lang="en">
                <a:solidFill>
                  <a:schemeClr val="dk1"/>
                </a:solidFill>
              </a:rPr>
              <a:t>tabulka1.sloupec1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>
                <a:solidFill>
                  <a:schemeClr val="dk1"/>
                </a:solidFill>
              </a:rPr>
              <a:t> tabulka1.sloupec2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>
                <a:solidFill>
                  <a:schemeClr val="dk1"/>
                </a:solidFill>
              </a:rPr>
              <a:t>tabulka2.sloupec1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</a:t>
            </a:r>
            <a:r>
              <a:rPr lang="en">
                <a:solidFill>
                  <a:schemeClr val="dk1"/>
                </a:solidFill>
              </a:rPr>
              <a:t>tabulka1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LEFT JOIN </a:t>
            </a:r>
            <a:r>
              <a:rPr lang="en">
                <a:solidFill>
                  <a:schemeClr val="dk2"/>
                </a:solidFill>
              </a:rPr>
              <a:t>tabulka2 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2"/>
                </a:solidFill>
              </a:rPr>
              <a:t>table1.sloupec1 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2"/>
                </a:solidFill>
              </a:rPr>
              <a:t>table2.sloupec1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>
              <a:solidFill>
                <a:srgbClr val="2E2F86"/>
              </a:solidFill>
            </a:endParaRPr>
          </a:p>
        </p:txBody>
      </p:sp>
      <p:sp>
        <p:nvSpPr>
          <p:cNvPr id="814" name="Google Shape;814;p1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LEFT JOIN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5" name="Google Shape;815;p123"/>
          <p:cNvSpPr/>
          <p:nvPr/>
        </p:nvSpPr>
        <p:spPr>
          <a:xfrm>
            <a:off x="4251961" y="2706785"/>
            <a:ext cx="2235300" cy="22674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23"/>
          <p:cNvSpPr/>
          <p:nvPr/>
        </p:nvSpPr>
        <p:spPr>
          <a:xfrm>
            <a:off x="2657461" y="2674585"/>
            <a:ext cx="2235300" cy="2267400"/>
          </a:xfrm>
          <a:prstGeom prst="ellipse">
            <a:avLst/>
          </a:prstGeom>
          <a:solidFill>
            <a:srgbClr val="EB008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23"/>
          <p:cNvSpPr txBox="1"/>
          <p:nvPr/>
        </p:nvSpPr>
        <p:spPr>
          <a:xfrm>
            <a:off x="3330425" y="3528433"/>
            <a:ext cx="1084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tabulka1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23"/>
          <p:cNvSpPr txBox="1"/>
          <p:nvPr/>
        </p:nvSpPr>
        <p:spPr>
          <a:xfrm>
            <a:off x="5042709" y="3528433"/>
            <a:ext cx="1084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tabulka2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LEFT (OUTER) JOIN</a:t>
            </a:r>
            <a:endParaRPr/>
          </a:p>
        </p:txBody>
      </p:sp>
      <p:graphicFrame>
        <p:nvGraphicFramePr>
          <p:cNvPr id="824" name="Google Shape;824;p124"/>
          <p:cNvGraphicFramePr/>
          <p:nvPr/>
        </p:nvGraphicFramePr>
        <p:xfrm>
          <a:off x="453200" y="1466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754400"/>
                <a:gridCol w="685800"/>
                <a:gridCol w="514350"/>
                <a:gridCol w="74295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ProductID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Units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Revenue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chemeClr val="dk1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449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1039.448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656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06716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913.4475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792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80.85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2218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167.475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5" name="Google Shape;825;p124"/>
          <p:cNvGraphicFramePr/>
          <p:nvPr/>
        </p:nvGraphicFramePr>
        <p:xfrm>
          <a:off x="4167951" y="1466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514350"/>
                <a:gridCol w="971550"/>
                <a:gridCol w="57150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City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State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000000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29204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Columbia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Summerville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Strausstown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Demotte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IN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6" name="Google Shape;826;p124"/>
          <p:cNvGraphicFramePr/>
          <p:nvPr/>
        </p:nvGraphicFramePr>
        <p:xfrm>
          <a:off x="796103" y="3123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751100"/>
                <a:gridCol w="751100"/>
                <a:gridCol w="751100"/>
                <a:gridCol w="751100"/>
                <a:gridCol w="751100"/>
                <a:gridCol w="930725"/>
                <a:gridCol w="571500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ProductID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Units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Revenue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Zip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City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State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2E2F86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449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1039.448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B050"/>
                          </a:solidFill>
                        </a:rPr>
                        <a:t>29485</a:t>
                      </a:r>
                      <a:endParaRPr b="0" i="0" sz="11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Summerville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SC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656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06716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913.4475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NULL</a:t>
                      </a:r>
                      <a:endParaRPr sz="1100" u="none" cap="none" strike="noStrike"/>
                    </a:p>
                  </a:txBody>
                  <a:tcPr marT="7150" marB="0" marR="7150" marL="71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NULL</a:t>
                      </a:r>
                      <a:endParaRPr sz="1100" u="none" cap="none" strike="noStrike"/>
                    </a:p>
                  </a:txBody>
                  <a:tcPr marT="7150" marB="0" marR="7150" marL="71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NULL</a:t>
                      </a:r>
                      <a:endParaRPr sz="1100" u="none" cap="none" strike="noStrike"/>
                    </a:p>
                  </a:txBody>
                  <a:tcPr marT="7150" marB="0" marR="7150" marL="7150" anchor="ctr">
                    <a:solidFill>
                      <a:srgbClr val="FFFF00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792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80.85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46310</a:t>
                      </a:r>
                      <a:endParaRPr b="0" i="0" sz="11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Demotte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IN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F2F2F2"/>
                    </a:solidFill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2218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167.475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0070C0"/>
                          </a:solidFill>
                        </a:rPr>
                        <a:t>19559</a:t>
                      </a:r>
                      <a:endParaRPr b="0" i="0" sz="1100" u="none" cap="none" strike="noStrike">
                        <a:solidFill>
                          <a:srgbClr val="0070C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Strausstown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PA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ctr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827" name="Google Shape;827;p124"/>
          <p:cNvSpPr/>
          <p:nvPr/>
        </p:nvSpPr>
        <p:spPr>
          <a:xfrm>
            <a:off x="3310700" y="1980656"/>
            <a:ext cx="685800" cy="1086000"/>
          </a:xfrm>
          <a:prstGeom prst="downArrowCallout">
            <a:avLst>
              <a:gd fmla="val 25000" name="adj1"/>
              <a:gd fmla="val 25000" name="adj2"/>
              <a:gd fmla="val 25000" name="adj3"/>
              <a:gd fmla="val 23269" name="adj4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24"/>
          <p:cNvSpPr txBox="1"/>
          <p:nvPr/>
        </p:nvSpPr>
        <p:spPr>
          <a:xfrm>
            <a:off x="3427762" y="1977389"/>
            <a:ext cx="46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2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/>
              <a:t>Kolik různorodých produktů se prodalo v každém z měst? Zobraz i města, kde se neprodal žádný výrobek.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4" name="Google Shape;834;p1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– LEFT JOIN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6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 </a:t>
            </a:r>
            <a:endParaRPr sz="2200"/>
          </a:p>
        </p:txBody>
      </p:sp>
      <p:sp>
        <p:nvSpPr>
          <p:cNvPr id="840" name="Google Shape;840;p1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500" lIns="0" spcFirstLastPara="1" rIns="6857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ÚKOLY – LEFT JOIN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1" name="Google Shape;841;p126"/>
          <p:cNvSpPr txBox="1"/>
          <p:nvPr/>
        </p:nvSpPr>
        <p:spPr>
          <a:xfrm>
            <a:off x="452500" y="1055873"/>
            <a:ext cx="8457744" cy="344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Kolik různorodých produktů se prodalo v každém z měst? Zobraz i města, kde se neprodal žádný výrobek.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b="0" i="0" sz="1400" u="none" cap="none" strike="noStrike">
              <a:solidFill>
                <a:srgbClr val="00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C.City,</a:t>
            </a:r>
            <a:endParaRPr b="0" i="0" sz="1400" u="none" cap="none" strike="noStrike">
              <a:solidFill>
                <a:srgbClr val="00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Count(DISTINCT productID) as PocetVyrobku</a:t>
            </a:r>
            <a:endParaRPr b="0" i="0" sz="1400" u="none" cap="none" strike="noStrike">
              <a:solidFill>
                <a:srgbClr val="00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b="0" i="0" sz="1400" u="none" cap="none" strike="noStrike">
              <a:solidFill>
                <a:srgbClr val="00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SQL1.Cities c</a:t>
            </a:r>
            <a:endParaRPr b="0" i="0" sz="1400" u="none" cap="none" strike="noStrike">
              <a:solidFill>
                <a:srgbClr val="00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LEFT JOIN SQL1.Sales s 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ON s.Zip = c.Zip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endParaRPr b="0" i="0" sz="1400" u="none" cap="none" strike="noStrike">
              <a:solidFill>
                <a:srgbClr val="00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C.City;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27"/>
          <p:cNvSpPr txBox="1"/>
          <p:nvPr>
            <p:ph idx="1" type="body"/>
          </p:nvPr>
        </p:nvSpPr>
        <p:spPr>
          <a:xfrm>
            <a:off x="339900" y="763145"/>
            <a:ext cx="8186700" cy="3245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* Podmínka v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určuje jaká data se propojí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lang="en" sz="1800">
                <a:solidFill>
                  <a:schemeClr val="dk1"/>
                </a:solidFill>
              </a:rPr>
              <a:t>tabulka1.sloupec1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800">
                <a:solidFill>
                  <a:schemeClr val="dk1"/>
                </a:solidFill>
              </a:rPr>
              <a:t> tabulka1.sloupec2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800">
                <a:solidFill>
                  <a:schemeClr val="dk1"/>
                </a:solidFill>
              </a:rPr>
              <a:t>tabulka2.sloupec1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</a:t>
            </a:r>
            <a:r>
              <a:rPr lang="en" sz="1800">
                <a:solidFill>
                  <a:schemeClr val="dk1"/>
                </a:solidFill>
              </a:rPr>
              <a:t>tabulka1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LEFT JOIN </a:t>
            </a:r>
            <a:r>
              <a:rPr lang="en" sz="1800">
                <a:solidFill>
                  <a:schemeClr val="dk2"/>
                </a:solidFill>
              </a:rPr>
              <a:t>tabulka2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tabulka1.sloupec1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tabulka2.sloupec1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" sz="1800">
                <a:solidFill>
                  <a:schemeClr val="dk2"/>
                </a:solidFill>
              </a:rPr>
              <a:t>tabulka2.sloupec2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lang="en" sz="1800">
                <a:solidFill>
                  <a:schemeClr val="dk2"/>
                </a:solidFill>
              </a:rPr>
              <a:t>‘podminka’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* Podmínka ve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WHERE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určuje jaká data se zobrazí (filter)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lang="en" sz="1800">
                <a:solidFill>
                  <a:schemeClr val="dk1"/>
                </a:solidFill>
              </a:rPr>
              <a:t>tabulka1.sloupec1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800">
                <a:solidFill>
                  <a:schemeClr val="dk1"/>
                </a:solidFill>
              </a:rPr>
              <a:t> tabulka1.sloupec2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800">
                <a:solidFill>
                  <a:schemeClr val="dk1"/>
                </a:solidFill>
              </a:rPr>
              <a:t>tabulka2.sloupec1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</a:t>
            </a:r>
            <a:r>
              <a:rPr lang="en" sz="1800">
                <a:solidFill>
                  <a:schemeClr val="dk1"/>
                </a:solidFill>
              </a:rPr>
              <a:t>tabulka1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LEFT JOIN </a:t>
            </a:r>
            <a:r>
              <a:rPr lang="en" sz="1800">
                <a:solidFill>
                  <a:schemeClr val="dk2"/>
                </a:solidFill>
              </a:rPr>
              <a:t>tabulka2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tabulka1.sloupec1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tabulka2.sloupec1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 </a:t>
            </a:r>
            <a:r>
              <a:rPr lang="en" sz="1800">
                <a:solidFill>
                  <a:schemeClr val="dk2"/>
                </a:solidFill>
              </a:rPr>
              <a:t>tabulka2.sloupec2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lang="en" sz="1800">
                <a:solidFill>
                  <a:schemeClr val="dk2"/>
                </a:solidFill>
              </a:rPr>
              <a:t>‘podminka’ </a:t>
            </a: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7" name="Google Shape;847;p12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LEFT JOIN - podmínky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8"/>
          <p:cNvSpPr txBox="1"/>
          <p:nvPr>
            <p:ph type="title"/>
          </p:nvPr>
        </p:nvSpPr>
        <p:spPr>
          <a:xfrm>
            <a:off x="452550" y="37782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Závěrečné informace</a:t>
            </a:r>
            <a:endParaRPr/>
          </a:p>
        </p:txBody>
      </p:sp>
      <p:sp>
        <p:nvSpPr>
          <p:cNvPr id="853" name="Google Shape;853;p1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2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2"/>
                </a:solidFill>
              </a:rPr>
              <a:t>JAK POKRAČOVAT DÁL?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9" name="Google Shape;859;p12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51948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Czechitas kurzy: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SQL2, SQL3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Základy datové analytiky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Power BI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Digitální akademie: Data</a:t>
            </a:r>
            <a:endParaRPr/>
          </a:p>
          <a:p>
            <a:pPr indent="-351948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Online kurzy:</a:t>
            </a:r>
            <a:endParaRPr/>
          </a:p>
          <a:p>
            <a:pPr indent="-351948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https://skillsbuild.org/cs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SQL výuka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Database elearning</a:t>
            </a:r>
            <a:endParaRPr/>
          </a:p>
          <a:p>
            <a:pPr indent="-3343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SQL Zoo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2"/>
                </a:solidFill>
              </a:rPr>
              <a:t>DEJ NÁM ZPĚTNOU VAZBU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5" name="Google Shape;865;p13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/>
              <a:t>Jen díky ní se můžeme dál zlepšovat. Dej nám vědět, co se ti líbilo a co navrhuješ změnit. Vyplň nám prosím dotazník.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31"/>
          <p:cNvSpPr txBox="1"/>
          <p:nvPr>
            <p:ph type="title"/>
          </p:nvPr>
        </p:nvSpPr>
        <p:spPr>
          <a:xfrm>
            <a:off x="452550" y="37782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to je vše … přeji šťastné chvíle s SQL</a:t>
            </a:r>
            <a:endParaRPr/>
          </a:p>
        </p:txBody>
      </p:sp>
      <p:sp>
        <p:nvSpPr>
          <p:cNvPr id="871" name="Google Shape;871;p1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Entita</a:t>
            </a:r>
            <a:r>
              <a:rPr b="0" i="0" lang="en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reprezentuje určitou skupinu objektů reálného světa a je popsána množinou atributů (vlastností)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i="1"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příklad = Zákazník banky</a:t>
            </a:r>
            <a:endParaRPr b="0" i="1" sz="15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Atribut</a:t>
            </a:r>
            <a:r>
              <a:rPr b="0" i="0" lang="en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vlastnost entity, která nás v kontextu problému zajímá</a:t>
            </a: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b="0" i="0" lang="en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každý atribut má definovaný 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datový typ</a:t>
            </a:r>
            <a:endParaRPr b="0" i="0" sz="18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1" lang="en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Příklad = datum registrace, datum narození, jméno, příjmení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Relace</a:t>
            </a:r>
            <a:r>
              <a:rPr b="0" i="0" lang="en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vztah mezi několika entitami</a:t>
            </a:r>
            <a:endParaRPr b="0" i="0" sz="18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i="1"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Příklad = Zákazník vlastní účet</a:t>
            </a:r>
            <a:endParaRPr b="0" i="1" sz="15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Kardinalita</a:t>
            </a:r>
            <a:r>
              <a:rPr b="0" i="0" lang="en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maximální počet vztahů  daného typu</a:t>
            </a: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ve kterých může být jedna entita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1" lang="en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Příklad = jeden zákazním mů</a:t>
            </a:r>
            <a:r>
              <a:rPr i="1"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že mít několik účtů 1:N</a:t>
            </a:r>
            <a:endParaRPr/>
          </a:p>
          <a:p>
            <a:pPr indent="0" lvl="2" marL="1073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</a:t>
            </a:r>
            <a:r>
              <a:rPr i="1"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 jeden zákazník může mít pouze jeden účet 1:1</a:t>
            </a:r>
            <a:endParaRPr/>
          </a:p>
        </p:txBody>
      </p:sp>
      <p:sp>
        <p:nvSpPr>
          <p:cNvPr id="123" name="Google Shape;123;p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RELAČNÍ MODEL DAT - POJMY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Klíč</a:t>
            </a: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Primární klíč (PK)</a:t>
            </a:r>
            <a:endParaRPr/>
          </a:p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Cizí klíč (FK)</a:t>
            </a:r>
            <a:endParaRPr sz="2100"/>
          </a:p>
        </p:txBody>
      </p:sp>
      <p:sp>
        <p:nvSpPr>
          <p:cNvPr id="129" name="Google Shape;129;p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RELAČNÍ MODEL DAT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Klíč</a:t>
            </a: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- Atribut jehož hodnota jednoznačně identifikuje řádky 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/>
              <a:t>v relační tabulce.</a:t>
            </a:r>
            <a:endParaRPr/>
          </a:p>
          <a:p>
            <a:pPr indent="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Primární klíč (PK) </a:t>
            </a:r>
            <a:r>
              <a:rPr lang="en"/>
              <a:t>– Jednoznačně identifikuje řádek.</a:t>
            </a:r>
            <a:endParaRPr/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Cizí klíč (FK) </a:t>
            </a:r>
            <a:r>
              <a:rPr lang="en"/>
              <a:t>– Použitý v dalším výskytu k vyjádření vazeb mezi objekty zachycenými v relační databázi.</a:t>
            </a:r>
            <a:endParaRPr/>
          </a:p>
          <a:p>
            <a:pPr indent="-368300" lvl="1" marL="9144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" sz="2100"/>
              <a:t>FK = zkratka ze zahraničního “foreign key”</a:t>
            </a:r>
            <a:endParaRPr sz="2100"/>
          </a:p>
        </p:txBody>
      </p:sp>
      <p:sp>
        <p:nvSpPr>
          <p:cNvPr id="135" name="Google Shape;135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RELAČNÍ MODEL DAT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NÁŠ MODEL (ER DIAGRAM)</a:t>
            </a:r>
            <a:endParaRPr>
              <a:solidFill>
                <a:srgbClr val="ED47A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t/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415068" y="-230423"/>
            <a:ext cx="4313865" cy="610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en"/>
              <a:t>Základní datové typy </a:t>
            </a:r>
            <a:endParaRPr/>
          </a:p>
        </p:txBody>
      </p:sp>
      <p:sp>
        <p:nvSpPr>
          <p:cNvPr id="148" name="Google Shape;148;p28"/>
          <p:cNvSpPr txBox="1"/>
          <p:nvPr>
            <p:ph idx="4294967295" type="title"/>
          </p:nvPr>
        </p:nvSpPr>
        <p:spPr>
          <a:xfrm>
            <a:off x="544913" y="3295267"/>
            <a:ext cx="7829550" cy="7651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 různých technologiích můžete narazit na odlišná názvosloví, etc. Podstata toho, že se typy liší svou velikostí ale zůstává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10160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t/>
            </a:r>
            <a:endParaRPr sz="1800"/>
          </a:p>
        </p:txBody>
      </p:sp>
      <p:graphicFrame>
        <p:nvGraphicFramePr>
          <p:cNvPr id="149" name="Google Shape;149;p28"/>
          <p:cNvGraphicFramePr/>
          <p:nvPr/>
        </p:nvGraphicFramePr>
        <p:xfrm>
          <a:off x="544913" y="89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2273925"/>
                <a:gridCol w="3218475"/>
                <a:gridCol w="2079975"/>
              </a:tblGrid>
              <a:tr h="40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B20B93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Integer  </a:t>
                      </a:r>
                      <a:r>
                        <a:rPr lang="en" sz="1400" u="none" cap="none" strike="noStrike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(#whole number)</a:t>
                      </a:r>
                      <a:endParaRPr sz="1400" u="none" cap="none" strike="noStrike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47</a:t>
                      </a:r>
                      <a:endParaRPr sz="1400" u="none" cap="none" strike="noStrike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16b</a:t>
                      </a:r>
                      <a:endParaRPr sz="1400" u="none" cap="none" strike="noStrike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B20B93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Float  </a:t>
                      </a:r>
                      <a:r>
                        <a:rPr lang="en" sz="1400" u="none" cap="none" strike="noStrike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(#decimal)</a:t>
                      </a:r>
                      <a:endParaRPr sz="1400" u="none" cap="none" strike="noStrike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47,25</a:t>
                      </a:r>
                      <a:endParaRPr sz="1400" u="none" cap="none" strike="noStrike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32b</a:t>
                      </a:r>
                      <a:endParaRPr sz="1400" u="none" cap="none" strike="noStrike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B20B93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Date &amp; Time</a:t>
                      </a:r>
                      <a:endParaRPr b="1" sz="1400" u="none" cap="none" strike="noStrike">
                        <a:solidFill>
                          <a:srgbClr val="B20B93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YYYY-MM-DD </a:t>
                      </a:r>
                      <a:r>
                        <a:rPr lang="en" sz="1400" u="none" cap="none" strike="noStrik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hh:mm:ss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B20B93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String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(#character)</a:t>
                      </a:r>
                      <a:endParaRPr b="1" sz="1400" u="none" cap="none" strike="noStrike">
                        <a:solidFill>
                          <a:srgbClr val="B20B93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'Mr. Mon' / “Mr. Mon”</a:t>
                      </a:r>
                      <a:endParaRPr sz="1400" u="none" cap="none" strike="noStrike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8b</a:t>
                      </a:r>
                      <a:endParaRPr sz="1400" u="none" cap="none" strike="noStrike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B20B93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Boolean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(#binary)</a:t>
                      </a:r>
                      <a:endParaRPr b="1" sz="1400" u="none" cap="none" strike="noStrike">
                        <a:solidFill>
                          <a:srgbClr val="B20B93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True</a:t>
                      </a:r>
                      <a:r>
                        <a:rPr lang="en" sz="1400" u="none" cap="none" strike="noStrik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 (pravda, 1) nebo </a:t>
                      </a:r>
                      <a:r>
                        <a:rPr lang="en" sz="1400" u="none" cap="none" strike="noStrike">
                          <a:solidFill>
                            <a:srgbClr val="22222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False</a:t>
                      </a:r>
                      <a:r>
                        <a:rPr b="1" lang="en" sz="1400" u="none" cap="none" strike="noStrike">
                          <a:solidFill>
                            <a:srgbClr val="22222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 </a:t>
                      </a:r>
                      <a:r>
                        <a:rPr lang="en" sz="1400" u="none" cap="none" strike="noStrike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(nepravda, 0)</a:t>
                      </a:r>
                      <a:endParaRPr sz="1400" u="none" cap="none" strike="noStrike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1b</a:t>
                      </a:r>
                      <a:endParaRPr sz="1400" u="none" cap="none" strike="noStrike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36472" y="921519"/>
            <a:ext cx="8238300" cy="37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Číselné</a:t>
            </a:r>
            <a:endParaRPr sz="1800"/>
          </a:p>
          <a:p>
            <a:pPr indent="-254000" lvl="1" marL="9144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715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DATOVÉ TYPY - Oracle</a:t>
            </a:r>
            <a:endParaRPr>
              <a:solidFill>
                <a:srgbClr val="ED47A2"/>
              </a:solidFill>
            </a:endParaRPr>
          </a:p>
        </p:txBody>
      </p:sp>
      <p:graphicFrame>
        <p:nvGraphicFramePr>
          <p:cNvPr id="156" name="Google Shape;156;p29"/>
          <p:cNvGraphicFramePr/>
          <p:nvPr/>
        </p:nvGraphicFramePr>
        <p:xfrm>
          <a:off x="569228" y="15179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2746375"/>
                <a:gridCol w="2746375"/>
                <a:gridCol w="2746375"/>
              </a:tblGrid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Typ (MySQL)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Typ (Oracle)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Rozsah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TINYINT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NUMBER(3)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8b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SMALLINT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SMALLINT nebo NUMBER(5)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16b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MEDIUMINT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NUMBER(7)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24b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INT/INTEGER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INT nebo NUMBER(10)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32b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BIGINT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NUMBER(19)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64b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36472" y="921519"/>
            <a:ext cx="8238300" cy="37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37465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 sz="16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Řetězcové</a:t>
            </a:r>
            <a:endParaRPr sz="1600"/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715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DATOVÉ TYPY - Oracle</a:t>
            </a:r>
            <a:endParaRPr>
              <a:solidFill>
                <a:srgbClr val="ED47A2"/>
              </a:solidFill>
            </a:endParaRPr>
          </a:p>
        </p:txBody>
      </p:sp>
      <p:graphicFrame>
        <p:nvGraphicFramePr>
          <p:cNvPr id="163" name="Google Shape;163;p30"/>
          <p:cNvGraphicFramePr/>
          <p:nvPr/>
        </p:nvGraphicFramePr>
        <p:xfrm>
          <a:off x="452376" y="13050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3820375"/>
                <a:gridCol w="4418750"/>
              </a:tblGrid>
              <a:tr h="31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Typ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Rozsah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VARCHAR2 (max. počet znaků)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počet znaků jaký si zvolíte, max. 32kB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CHAR (počet znaků)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pevný počet znaků jaký si zvolíte, max. 2kB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CLOB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až 8 terabytů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NVARCHAR2 (max. počet znaků)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stejný jako VARCHAR2, pouze pro Unicode znaky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NCHAR (počet znaků)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stejný jako CHAR, pouze pro znaky Unicode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NCLOB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stejný jako CLOB, pouze pro znaky Unicode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36472" y="921519"/>
            <a:ext cx="8238300" cy="37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37465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 sz="16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Datumové a ostatní</a:t>
            </a:r>
            <a:endParaRPr sz="1600"/>
          </a:p>
          <a:p>
            <a:pPr indent="0" lvl="1" marL="5715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DATOVÉ TYPY - Oracle</a:t>
            </a:r>
            <a:endParaRPr>
              <a:solidFill>
                <a:srgbClr val="ED47A2"/>
              </a:solidFill>
            </a:endParaRPr>
          </a:p>
        </p:txBody>
      </p:sp>
      <p:graphicFrame>
        <p:nvGraphicFramePr>
          <p:cNvPr id="170" name="Google Shape;170;p31"/>
          <p:cNvGraphicFramePr/>
          <p:nvPr/>
        </p:nvGraphicFramePr>
        <p:xfrm>
          <a:off x="453200" y="13951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2116200"/>
                <a:gridCol w="6122925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Typ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Rozsah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DATE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Datum jako textový řetězec ve tvaru 'dd.mm.rr', rozsah od '1.1.4712' př.n.l. do '31.12.4712' n.l.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TIMESTAMP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Datum i s konkrétním časem ve tvaru 'dd.mm.rr hh:mm:ss,ms'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INTERVAL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Časový interval mezi dvěma datumy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BLOB atd.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Obecná data v binárním tvaru. Umožňují do databáze ukládat např. obrázky nebo zvuky.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Jiří Macourek</a:t>
            </a:r>
            <a:endParaRPr/>
          </a:p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5021600" y="514211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/>
              <a:t>V oboru zpracování dat a jejich vizualizace pracuji od roku 2003. Nejčastěji v oblasti finanční (banky, pojišťovny). Technologicky na databázových systémech Oracle, MS SQL a Teradata. Vizualizace v PowerBI, Microstrategy, IBM Cognos, Tableau a Qlik Sense.</a:t>
            </a:r>
            <a:endParaRPr/>
          </a:p>
        </p:txBody>
      </p:sp>
      <p:sp>
        <p:nvSpPr>
          <p:cNvPr id="54" name="Google Shape;54;p14"/>
          <p:cNvSpPr txBox="1"/>
          <p:nvPr>
            <p:ph idx="2" type="subTitle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/>
              <a:t>Data architect/Data analyst</a:t>
            </a:r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226" y="882476"/>
            <a:ext cx="3796175" cy="39038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ith a beard and glasses&#10;&#10;Description automatically generated with medium confidence" id="56" name="Google Shape;5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935" y="1216951"/>
            <a:ext cx="2844130" cy="253891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4892325" y="4033600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" lvl="0" marL="177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0" i="0" lang="en" sz="1800" u="none" cap="none" strike="noStrike">
                <a:solidFill>
                  <a:srgbClr val="9AA3E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jiri.macourek@czechitas.cz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76350" y="3793125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rPr lang="en"/>
              <a:t>Spuštění </a:t>
            </a:r>
            <a:r>
              <a:rPr lang="en">
                <a:solidFill>
                  <a:srgbClr val="FF5ABB"/>
                </a:solidFill>
              </a:rPr>
              <a:t>SQL Developeru</a:t>
            </a:r>
            <a:r>
              <a:rPr lang="en"/>
              <a:t>  a seznámení s daty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Přestávka do 11:25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453194" y="4215188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Základní syntaxe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8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= Prostředek komunikace člověka s databázovým systémem</a:t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Databázových jazyků celá řada (LINQ, DMX, MDX, Datalog…)</a:t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 současné době jednoznačně nejrozšířenější databázový jazyk 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SQL.</a:t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/>
              <a:t>Tomuto jazyku se budeme dále věnovat ve verzi Oracle 19c.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DATABÁZOVÉ JAZYKY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492300" y="766800"/>
            <a:ext cx="5482615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000"/>
              <a:buChar char="•"/>
            </a:pPr>
            <a:r>
              <a:rPr b="1" lang="en"/>
              <a:t>S</a:t>
            </a:r>
            <a:r>
              <a:rPr lang="en"/>
              <a:t>tructured </a:t>
            </a:r>
            <a:r>
              <a:rPr b="1" lang="en"/>
              <a:t>Q</a:t>
            </a:r>
            <a:r>
              <a:rPr lang="en"/>
              <a:t>uery </a:t>
            </a:r>
            <a:r>
              <a:rPr b="1" lang="en"/>
              <a:t>L</a:t>
            </a:r>
            <a:r>
              <a:rPr lang="en"/>
              <a:t>anguage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Standardizovaný strukturovaný dotazovací jazyk, který je používán pro práci s daty v relačních databázích.</a:t>
            </a:r>
            <a:endParaRPr/>
          </a:p>
          <a:p>
            <a:pPr indent="-2159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90500" lvl="0" marL="1905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/>
              <a:t>Nejobvyklejší typy – MS SQL, MySQL, Oracle, PostgreSQL, noSQL (Elastic, OrientDB,…), SQLite</a:t>
            </a:r>
            <a:endParaRPr/>
          </a:p>
        </p:txBody>
      </p:sp>
      <p:sp>
        <p:nvSpPr>
          <p:cNvPr id="198" name="Google Shape;198;p36"/>
          <p:cNvSpPr txBox="1"/>
          <p:nvPr>
            <p:ph type="title"/>
          </p:nvPr>
        </p:nvSpPr>
        <p:spPr>
          <a:xfrm>
            <a:off x="4923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SQL</a:t>
            </a:r>
            <a:r>
              <a:rPr lang="en">
                <a:solidFill>
                  <a:srgbClr val="ED47A2"/>
                </a:solidFill>
              </a:rPr>
              <a:t> </a:t>
            </a:r>
            <a:r>
              <a:rPr lang="en" sz="1800">
                <a:solidFill>
                  <a:srgbClr val="2E2F86"/>
                </a:solidFill>
              </a:rPr>
              <a:t>[es-kjů-el nebo síkvl]</a:t>
            </a:r>
            <a:endParaRPr>
              <a:solidFill>
                <a:srgbClr val="2E2F86"/>
              </a:solidFill>
            </a:endParaRPr>
          </a:p>
        </p:txBody>
      </p:sp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5934206" y="1055821"/>
            <a:ext cx="3025740" cy="3031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sah obrázku diagram&#10;&#10;Popis byl vytvořen automaticky" id="204" name="Google Shape;2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0"/>
            <a:ext cx="6178800" cy="51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64075" y="32091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SQL</a:t>
            </a:r>
            <a:endParaRPr>
              <a:solidFill>
                <a:srgbClr val="2E2F86"/>
              </a:solidFill>
            </a:endParaRPr>
          </a:p>
        </p:txBody>
      </p:sp>
      <p:grpSp>
        <p:nvGrpSpPr>
          <p:cNvPr id="210" name="Google Shape;210;p38"/>
          <p:cNvGrpSpPr/>
          <p:nvPr/>
        </p:nvGrpSpPr>
        <p:grpSpPr>
          <a:xfrm>
            <a:off x="169604" y="1037680"/>
            <a:ext cx="8125543" cy="3823447"/>
            <a:chOff x="75183" y="2056"/>
            <a:chExt cx="10834057" cy="5097930"/>
          </a:xfrm>
        </p:grpSpPr>
        <p:sp>
          <p:nvSpPr>
            <p:cNvPr id="211" name="Google Shape;211;p38"/>
            <p:cNvSpPr/>
            <p:nvPr/>
          </p:nvSpPr>
          <p:spPr>
            <a:xfrm>
              <a:off x="8443328" y="1525132"/>
              <a:ext cx="411000" cy="147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8"/>
            <p:cNvSpPr/>
            <p:nvPr/>
          </p:nvSpPr>
          <p:spPr>
            <a:xfrm>
              <a:off x="8443328" y="1525132"/>
              <a:ext cx="411000" cy="579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8"/>
            <p:cNvSpPr/>
            <p:nvPr/>
          </p:nvSpPr>
          <p:spPr>
            <a:xfrm>
              <a:off x="5492200" y="631426"/>
              <a:ext cx="4047000" cy="264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8"/>
            <p:cNvSpPr/>
            <p:nvPr/>
          </p:nvSpPr>
          <p:spPr>
            <a:xfrm>
              <a:off x="5710789" y="1525132"/>
              <a:ext cx="365700" cy="147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8"/>
            <p:cNvSpPr/>
            <p:nvPr/>
          </p:nvSpPr>
          <p:spPr>
            <a:xfrm>
              <a:off x="5710789" y="1525132"/>
              <a:ext cx="365700" cy="579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8"/>
            <p:cNvSpPr/>
            <p:nvPr/>
          </p:nvSpPr>
          <p:spPr>
            <a:xfrm>
              <a:off x="5492200" y="631426"/>
              <a:ext cx="1193700" cy="264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8"/>
            <p:cNvSpPr/>
            <p:nvPr/>
          </p:nvSpPr>
          <p:spPr>
            <a:xfrm>
              <a:off x="2918758" y="1525132"/>
              <a:ext cx="380700" cy="3260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8"/>
            <p:cNvSpPr/>
            <p:nvPr/>
          </p:nvSpPr>
          <p:spPr>
            <a:xfrm>
              <a:off x="2918758" y="1525132"/>
              <a:ext cx="380700" cy="236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8"/>
            <p:cNvSpPr/>
            <p:nvPr/>
          </p:nvSpPr>
          <p:spPr>
            <a:xfrm>
              <a:off x="2918758" y="1525132"/>
              <a:ext cx="380700" cy="147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8"/>
            <p:cNvSpPr/>
            <p:nvPr/>
          </p:nvSpPr>
          <p:spPr>
            <a:xfrm>
              <a:off x="2918758" y="1525132"/>
              <a:ext cx="380700" cy="579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8"/>
            <p:cNvSpPr/>
            <p:nvPr/>
          </p:nvSpPr>
          <p:spPr>
            <a:xfrm>
              <a:off x="3933822" y="631426"/>
              <a:ext cx="1558500" cy="26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307730" y="1525132"/>
              <a:ext cx="348900" cy="236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8"/>
            <p:cNvSpPr/>
            <p:nvPr/>
          </p:nvSpPr>
          <p:spPr>
            <a:xfrm>
              <a:off x="307730" y="1525132"/>
              <a:ext cx="348900" cy="147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8"/>
            <p:cNvSpPr/>
            <p:nvPr/>
          </p:nvSpPr>
          <p:spPr>
            <a:xfrm>
              <a:off x="307730" y="1525132"/>
              <a:ext cx="348900" cy="579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A66B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8"/>
            <p:cNvSpPr/>
            <p:nvPr/>
          </p:nvSpPr>
          <p:spPr>
            <a:xfrm>
              <a:off x="1237920" y="631426"/>
              <a:ext cx="4254300" cy="2643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8"/>
            <p:cNvSpPr/>
            <p:nvPr/>
          </p:nvSpPr>
          <p:spPr>
            <a:xfrm>
              <a:off x="4862829" y="2056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8"/>
            <p:cNvSpPr txBox="1"/>
            <p:nvPr/>
          </p:nvSpPr>
          <p:spPr>
            <a:xfrm>
              <a:off x="4862829" y="2056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000" lIns="10000" spcFirstLastPara="1" rIns="10000" wrap="square" tIns="1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SQL příkazy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8"/>
            <p:cNvSpPr/>
            <p:nvPr/>
          </p:nvSpPr>
          <p:spPr>
            <a:xfrm>
              <a:off x="75183" y="895762"/>
              <a:ext cx="23256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8"/>
            <p:cNvSpPr txBox="1"/>
            <p:nvPr/>
          </p:nvSpPr>
          <p:spPr>
            <a:xfrm>
              <a:off x="75183" y="895762"/>
              <a:ext cx="23256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příkazy pro definici dat (DDL)</a:t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8"/>
            <p:cNvSpPr/>
            <p:nvPr/>
          </p:nvSpPr>
          <p:spPr>
            <a:xfrm>
              <a:off x="656551" y="1789468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8"/>
            <p:cNvSpPr txBox="1"/>
            <p:nvPr/>
          </p:nvSpPr>
          <p:spPr>
            <a:xfrm>
              <a:off x="656551" y="1789468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CREATE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8"/>
            <p:cNvSpPr/>
            <p:nvPr/>
          </p:nvSpPr>
          <p:spPr>
            <a:xfrm>
              <a:off x="656551" y="2683174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8"/>
            <p:cNvSpPr txBox="1"/>
            <p:nvPr/>
          </p:nvSpPr>
          <p:spPr>
            <a:xfrm>
              <a:off x="656551" y="2683174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ALTER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8"/>
            <p:cNvSpPr/>
            <p:nvPr/>
          </p:nvSpPr>
          <p:spPr>
            <a:xfrm>
              <a:off x="656551" y="3576880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8"/>
            <p:cNvSpPr txBox="1"/>
            <p:nvPr/>
          </p:nvSpPr>
          <p:spPr>
            <a:xfrm>
              <a:off x="656551" y="3576880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DROP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8"/>
            <p:cNvSpPr/>
            <p:nvPr/>
          </p:nvSpPr>
          <p:spPr>
            <a:xfrm>
              <a:off x="2664992" y="895762"/>
              <a:ext cx="25377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8"/>
            <p:cNvSpPr txBox="1"/>
            <p:nvPr/>
          </p:nvSpPr>
          <p:spPr>
            <a:xfrm>
              <a:off x="2664992" y="895762"/>
              <a:ext cx="25377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příkazy</a:t>
              </a: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pro manipulaci s daty (DML)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8"/>
            <p:cNvSpPr/>
            <p:nvPr/>
          </p:nvSpPr>
          <p:spPr>
            <a:xfrm>
              <a:off x="3299407" y="1789468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8"/>
            <p:cNvSpPr txBox="1"/>
            <p:nvPr/>
          </p:nvSpPr>
          <p:spPr>
            <a:xfrm>
              <a:off x="3299407" y="1789468"/>
              <a:ext cx="1258800" cy="629400"/>
            </a:xfrm>
            <a:prstGeom prst="rect">
              <a:avLst/>
            </a:prstGeom>
            <a:solidFill>
              <a:srgbClr val="B9DC8A"/>
            </a:solidFill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SELECT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8"/>
            <p:cNvSpPr/>
            <p:nvPr/>
          </p:nvSpPr>
          <p:spPr>
            <a:xfrm>
              <a:off x="3299407" y="2683174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8"/>
            <p:cNvSpPr txBox="1"/>
            <p:nvPr/>
          </p:nvSpPr>
          <p:spPr>
            <a:xfrm>
              <a:off x="3299407" y="2683174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3299407" y="3576880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8"/>
            <p:cNvSpPr txBox="1"/>
            <p:nvPr/>
          </p:nvSpPr>
          <p:spPr>
            <a:xfrm>
              <a:off x="3299407" y="3576880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UPDATE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3299407" y="4470586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8"/>
            <p:cNvSpPr txBox="1"/>
            <p:nvPr/>
          </p:nvSpPr>
          <p:spPr>
            <a:xfrm>
              <a:off x="3299407" y="4470586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DELETE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5466987" y="895762"/>
              <a:ext cx="24381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8"/>
            <p:cNvSpPr txBox="1"/>
            <p:nvPr/>
          </p:nvSpPr>
          <p:spPr>
            <a:xfrm>
              <a:off x="5466987" y="895762"/>
              <a:ext cx="24381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příkazy</a:t>
              </a: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pro řízení transakcí (TCC)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6076491" y="1789468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8"/>
            <p:cNvSpPr txBox="1"/>
            <p:nvPr/>
          </p:nvSpPr>
          <p:spPr>
            <a:xfrm>
              <a:off x="6076491" y="1789468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COMMIT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8"/>
            <p:cNvSpPr/>
            <p:nvPr/>
          </p:nvSpPr>
          <p:spPr>
            <a:xfrm>
              <a:off x="6076491" y="2683174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8"/>
            <p:cNvSpPr txBox="1"/>
            <p:nvPr/>
          </p:nvSpPr>
          <p:spPr>
            <a:xfrm>
              <a:off x="6076491" y="2683174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ROLLBACK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8169340" y="895762"/>
              <a:ext cx="27399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8"/>
            <p:cNvSpPr txBox="1"/>
            <p:nvPr/>
          </p:nvSpPr>
          <p:spPr>
            <a:xfrm>
              <a:off x="8169340" y="895762"/>
              <a:ext cx="27399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řízení přístupu k datům (DCL)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8854309" y="1789468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8"/>
            <p:cNvSpPr txBox="1"/>
            <p:nvPr/>
          </p:nvSpPr>
          <p:spPr>
            <a:xfrm>
              <a:off x="8854309" y="1789468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GRANT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8854309" y="2683174"/>
              <a:ext cx="1258800" cy="629400"/>
            </a:xfrm>
            <a:prstGeom prst="rect">
              <a:avLst/>
            </a:prstGeom>
            <a:solidFill>
              <a:srgbClr val="2E2F86"/>
            </a:solidFill>
            <a:ln cap="flat" cmpd="sng" w="12700">
              <a:solidFill>
                <a:srgbClr val="2E2F8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8"/>
            <p:cNvSpPr txBox="1"/>
            <p:nvPr/>
          </p:nvSpPr>
          <p:spPr>
            <a:xfrm>
              <a:off x="8854309" y="2683174"/>
              <a:ext cx="1258800" cy="6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9050" spcFirstLastPara="1" rIns="905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REVOKE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idx="4294967295"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2400"/>
              <a:buFont typeface="Open Sans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endParaRPr b="0" i="0" sz="2400" u="none" cap="none" strike="noStrike">
              <a:solidFill>
                <a:srgbClr val="ED47A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793569" y="1144959"/>
            <a:ext cx="6172200" cy="3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76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F86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2F8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SELECT</a:t>
            </a:r>
            <a:endParaRPr b="0" i="0" sz="2100" u="none" cap="none" strike="noStrike">
              <a:solidFill>
                <a:srgbClr val="2E2F8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&lt;seznam sloupců&gt;, &lt;agregace&gt;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E2F86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2F8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FROM</a:t>
            </a:r>
            <a:endParaRPr b="0" i="0" sz="2100" u="none" cap="none" strike="noStrike">
              <a:solidFill>
                <a:srgbClr val="2E2F8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&lt;zdrojové tabulky&gt;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E2F86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2F8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WHERE</a:t>
            </a:r>
            <a:endParaRPr b="0" i="0" sz="2100" u="none" cap="none" strike="noStrike">
              <a:solidFill>
                <a:srgbClr val="2E2F8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&lt;podmínky&gt;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E2F86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2F8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GROUP BY {HAVING}</a:t>
            </a:r>
            <a:endParaRPr b="0" i="0" sz="2100" u="none" cap="none" strike="noStrike">
              <a:solidFill>
                <a:srgbClr val="2E2F8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&lt;seznam sloupců&gt;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E2F86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2E2F8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ORDER BY</a:t>
            </a:r>
            <a:endParaRPr b="0" i="0" sz="2100" u="none" cap="none" strike="noStrike">
              <a:solidFill>
                <a:srgbClr val="2E2F8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&lt;seznam sloupců&gt;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;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idx="4294967295"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F86"/>
              </a:buClr>
              <a:buSzPts val="3000"/>
              <a:buFont typeface="Calibri"/>
              <a:buNone/>
            </a:pPr>
            <a:r>
              <a:rPr b="0" i="0" lang="en" sz="2400" u="none" cap="none" strike="noStrike">
                <a:solidFill>
                  <a:srgbClr val="2E2F86"/>
                </a:solidFill>
                <a:latin typeface="Arial"/>
                <a:ea typeface="Arial"/>
                <a:cs typeface="Arial"/>
                <a:sym typeface="Arial"/>
              </a:rPr>
              <a:t>ZÁKLADNÍ SYNTAXE DOTAZU SQL</a:t>
            </a:r>
            <a:endParaRPr b="0" i="0" sz="2400" u="none" cap="none" strike="noStrike">
              <a:solidFill>
                <a:srgbClr val="2E2F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0"/>
          <p:cNvSpPr txBox="1"/>
          <p:nvPr>
            <p:ph idx="4294967295" type="body"/>
          </p:nvPr>
        </p:nvSpPr>
        <p:spPr>
          <a:xfrm>
            <a:off x="452850" y="1376190"/>
            <a:ext cx="8238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B008B"/>
              </a:buClr>
              <a:buSzPts val="3200"/>
              <a:buNone/>
            </a:pPr>
            <a:r>
              <a:rPr b="1" lang="en" sz="27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 sz="27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sloupec1</a:t>
            </a:r>
            <a:r>
              <a:rPr b="1" lang="en" sz="2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2700"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en" sz="27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sloupecN</a:t>
            </a:r>
            <a:r>
              <a:rPr lang="en" sz="2700"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b="1" lang="en" sz="27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7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</a:t>
            </a:r>
            <a:r>
              <a:rPr b="1" lang="en" sz="2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2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40"/>
          <p:cNvSpPr txBox="1"/>
          <p:nvPr>
            <p:ph idx="4294967295" type="body"/>
          </p:nvPr>
        </p:nvSpPr>
        <p:spPr>
          <a:xfrm>
            <a:off x="452850" y="2213210"/>
            <a:ext cx="82383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Dotaz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nebere v potaz psaní malými/velkými písmeny.</a:t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>
                <a:solidFill>
                  <a:srgbClr val="000000"/>
                </a:solidFill>
              </a:rPr>
              <a:t>Klíčová slova:</a:t>
            </a:r>
            <a:r>
              <a:rPr lang="en"/>
              <a:t> 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lang="en">
                <a:solidFill>
                  <a:srgbClr val="2E2F86"/>
                </a:solidFill>
              </a:rPr>
              <a:t>, 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F86"/>
              </a:buClr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Rozdělovat klíčová slova</a:t>
            </a:r>
            <a:r>
              <a:rPr lang="en">
                <a:solidFill>
                  <a:srgbClr val="2E2F86"/>
                </a:solidFill>
              </a:rPr>
              <a:t> </a:t>
            </a:r>
            <a:r>
              <a:rPr lang="en"/>
              <a:t>od zbytku dotazu 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mezerami</a:t>
            </a:r>
            <a:r>
              <a:rPr lang="en">
                <a:solidFill>
                  <a:srgbClr val="2E2F86"/>
                </a:solidFill>
              </a:rPr>
              <a:t>.</a:t>
            </a:r>
            <a:endParaRPr>
              <a:solidFill>
                <a:srgbClr val="2E2F86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/>
              <a:t>Mezi názvy sloupců 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vkládat čárku</a:t>
            </a:r>
            <a:r>
              <a:rPr lang="en">
                <a:solidFill>
                  <a:srgbClr val="2E2F86"/>
                </a:solidFill>
              </a:rPr>
              <a:t>, </a:t>
            </a:r>
            <a:r>
              <a:rPr lang="en"/>
              <a:t>nedává se před FROM.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/>
              <a:t>Dotaz se </a:t>
            </a: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ukončuje středníkem</a:t>
            </a:r>
            <a:r>
              <a:rPr lang="en">
                <a:solidFill>
                  <a:srgbClr val="2E2F86"/>
                </a:solidFill>
              </a:rPr>
              <a:t>.</a:t>
            </a:r>
            <a:endParaRPr>
              <a:solidFill>
                <a:srgbClr val="2E2F8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339900" y="938850"/>
            <a:ext cx="776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-- Můj dotaz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sloupec1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/*sloupec2</a:t>
            </a:r>
            <a:r>
              <a:rPr b="1"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sloupec3</a:t>
            </a:r>
            <a:r>
              <a:rPr b="1"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 sloupec4</a:t>
            </a:r>
            <a:r>
              <a:rPr b="1"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*/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sloupecN </a:t>
            </a:r>
            <a:b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tabulka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/>
              <a:t>Komentáře / zneplatnění části dotazu: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--</a:t>
            </a:r>
            <a:r>
              <a:rPr lang="en"/>
              <a:t> Komentáře do konce řádku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/*</a:t>
            </a:r>
            <a:r>
              <a:rPr lang="en"/>
              <a:t> Komentáře do více řádků </a:t>
            </a: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*/</a:t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4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rgbClr val="2E2F86"/>
                </a:solidFill>
              </a:rPr>
              <a:t>ZÁKLADNÍ SYNTAXE DOTAZU SQL</a:t>
            </a:r>
            <a:endParaRPr>
              <a:solidFill>
                <a:srgbClr val="2E2F8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Základní pojmy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71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/>
              <a:t>Tabulka, Databáze, SŘBD/DBMS, DBS, Modely dat</a:t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Relační model dat</a:t>
            </a:r>
            <a:endParaRPr/>
          </a:p>
          <a:p>
            <a:pPr indent="0" lvl="1" marL="571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/>
              <a:t>Primární klíč (PK) a cizí klíč (FK)</a:t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Spuštění SQL Developeru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71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/>
              <a:t>SQL Developer</a:t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Databázové jazyky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800"/>
              <a:t> Představení, typy, SQL</a:t>
            </a:r>
            <a:endParaRPr sz="18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Databázový jazyk SQL</a:t>
            </a:r>
            <a:endParaRPr b="1" sz="18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715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/>
              <a:t>Příkazy, syntaxe a příklady</a:t>
            </a:r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AGENDA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idx="4294967295"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F86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ZÁKLADNÍ SYNTAXE DOTAZU SQL</a:t>
            </a:r>
            <a:endParaRPr b="0" i="0" sz="1100" u="none" cap="none" strike="noStrike">
              <a:solidFill>
                <a:srgbClr val="2E2F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2"/>
          <p:cNvSpPr txBox="1"/>
          <p:nvPr>
            <p:ph idx="4294967295" type="body"/>
          </p:nvPr>
        </p:nvSpPr>
        <p:spPr>
          <a:xfrm>
            <a:off x="352701" y="1418100"/>
            <a:ext cx="68958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B008B"/>
              </a:buClr>
              <a:buSzPts val="3200"/>
              <a:buNone/>
            </a:pPr>
            <a:r>
              <a:rPr b="1" lang="en" sz="32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 sz="32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*</a:t>
            </a:r>
            <a:r>
              <a:rPr lang="en" sz="3200"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b="1" lang="en" sz="32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32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</a:t>
            </a:r>
            <a:r>
              <a:rPr b="1" lang="en" sz="3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32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42"/>
          <p:cNvSpPr txBox="1"/>
          <p:nvPr>
            <p:ph idx="4294967295" type="body"/>
          </p:nvPr>
        </p:nvSpPr>
        <p:spPr>
          <a:xfrm>
            <a:off x="453200" y="2493936"/>
            <a:ext cx="82383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">
                <a:solidFill>
                  <a:srgbClr val="000000"/>
                </a:solidFill>
              </a:rPr>
              <a:t> vypíše všechny sloupce tabulky (nahrazuje konkrétní název sloupce)</a:t>
            </a:r>
            <a:endParaRPr>
              <a:solidFill>
                <a:srgbClr val="000000"/>
              </a:solidFill>
            </a:endParaRPr>
          </a:p>
          <a:p>
            <a:pPr indent="-2667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667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2667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889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idx="1" type="body"/>
          </p:nvPr>
        </p:nvSpPr>
        <p:spPr>
          <a:xfrm>
            <a:off x="339900" y="963450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Dotazujeme se do </a:t>
            </a: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tabulek </a:t>
            </a:r>
            <a:r>
              <a:rPr lang="en"/>
              <a:t>(relací).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Výsledkem dotazu je vždy </a:t>
            </a: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tabulka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89" name="Google Shape;289;p43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SELECT</a:t>
            </a:r>
            <a:endParaRPr sz="2700"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453200" y="889700"/>
            <a:ext cx="79998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AS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NovyNazevSloupce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" name="Google Shape;295;p4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SELECT - Alias</a:t>
            </a:r>
            <a:endParaRPr>
              <a:solidFill>
                <a:srgbClr val="ED47A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96" name="Google Shape;296;p44"/>
          <p:cNvSpPr txBox="1"/>
          <p:nvPr/>
        </p:nvSpPr>
        <p:spPr>
          <a:xfrm>
            <a:off x="452850" y="2213210"/>
            <a:ext cx="82383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Open Sans Light"/>
              <a:buChar char="•"/>
            </a:pPr>
            <a:r>
              <a:rPr b="1" i="0" lang="en" sz="2100" u="none" cap="none" strike="noStrike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Alias</a:t>
            </a:r>
            <a:r>
              <a:rPr b="0" i="0" lang="en" sz="2100" u="none" cap="none" strike="noStrik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0" i="0" lang="en" sz="21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používáme jako náhradu názvu sloupce nebo tabulky</a:t>
            </a:r>
            <a:endParaRPr b="0" i="0" sz="21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Open Sans Light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Klíčové slovo </a:t>
            </a:r>
            <a:r>
              <a:rPr b="1" i="0" lang="en" sz="2100" u="none" cap="none" strike="noStrike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b="0" i="0" lang="en" sz="21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je možné vynechat</a:t>
            </a:r>
            <a:endParaRPr b="0" i="0" sz="2100" u="none" cap="none" strike="noStrike">
              <a:solidFill>
                <a:srgbClr val="2E2F8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453200" y="889700"/>
            <a:ext cx="79998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*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AS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NovyNazevSloupce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sloupec1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sloupecN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2" name="Google Shape;302;p4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SELECT</a:t>
            </a:r>
            <a:endParaRPr>
              <a:solidFill>
                <a:srgbClr val="ED47A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339900" y="852825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Vyber všechny sloupce z tabulky Sales.</a:t>
            </a:r>
            <a:endParaRPr/>
          </a:p>
        </p:txBody>
      </p:sp>
      <p:sp>
        <p:nvSpPr>
          <p:cNvPr id="308" name="Google Shape;308;p4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339900" y="852850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Vyber všechny sloupce z tabulky Sales.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*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SQL1.Sales;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4" name="Google Shape;314;p4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339900" y="843000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Vyber sloupce ProductID, Product a Price z tabulky Products</a:t>
            </a:r>
            <a:endParaRPr/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Nápověda: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* 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48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NÁŠ PRVNÍ DOTAZ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idx="1" type="body"/>
          </p:nvPr>
        </p:nvSpPr>
        <p:spPr>
          <a:xfrm>
            <a:off x="339900" y="815975"/>
            <a:ext cx="8597844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Vyber sloupce ProductID, Product a Price z tabulky Products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ProductID,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Product,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Price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SQL1.Products;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26" name="Google Shape;326;p4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NÁŠ PRVNÍ DOTAZ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idx="1" type="body"/>
          </p:nvPr>
        </p:nvSpPr>
        <p:spPr>
          <a:xfrm>
            <a:off x="339900" y="766800"/>
            <a:ext cx="74493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Vybere pouze jedinečné záznamy z tabulky.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 DISTINCT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DISTINCT</a:t>
            </a:r>
            <a:endParaRPr sz="2700"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339900" y="766800"/>
            <a:ext cx="79410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Vybere pouze konkrétní počet záznamů z tabulky.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 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FETCH FIRST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počet řádků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ROWS ONLY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 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 rownum &lt;=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počet řádků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38" name="Google Shape;338;p5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 sz="2700">
                <a:solidFill>
                  <a:schemeClr val="dk2"/>
                </a:solidFill>
              </a:rPr>
              <a:t>Omezení počtu záznamů</a:t>
            </a:r>
            <a:endParaRPr sz="2700"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 sz="18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Společná složka</a:t>
            </a:r>
            <a:endParaRPr/>
          </a:p>
          <a:p>
            <a:pPr indent="0" lvl="1" marL="546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00_db_model.pdf</a:t>
            </a:r>
            <a:endParaRPr/>
          </a:p>
          <a:p>
            <a:pPr indent="0" lvl="1" marL="546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01_dotazy_20231008_zadani.sql</a:t>
            </a:r>
            <a:endParaRPr/>
          </a:p>
          <a:p>
            <a:pPr indent="0" lvl="1" marL="546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01_dotazy_20231008_reseni_bezSP.sql</a:t>
            </a:r>
            <a:endParaRPr/>
          </a:p>
          <a:p>
            <a:pPr indent="0" lvl="1" marL="546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04_SQL1_prezentace(08.10.2023).ppts</a:t>
            </a:r>
            <a:endParaRPr/>
          </a:p>
          <a:p>
            <a:pPr indent="-266700" lvl="1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</a:pPr>
            <a:r>
              <a:t/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46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46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5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46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5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46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5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Dotazy a užitečné informace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Přestávka do 13:30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1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idx="1" type="body"/>
          </p:nvPr>
        </p:nvSpPr>
        <p:spPr>
          <a:xfrm>
            <a:off x="339900" y="766800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</a:pPr>
            <a:r>
              <a:rPr lang="en"/>
              <a:t>Vyber následující sloupce z tabulky Cities a přejmenuj je.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54" name="Google Shape;354;p5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  <p:graphicFrame>
        <p:nvGraphicFramePr>
          <p:cNvPr id="355" name="Google Shape;355;p54"/>
          <p:cNvGraphicFramePr/>
          <p:nvPr/>
        </p:nvGraphicFramePr>
        <p:xfrm>
          <a:off x="906780" y="1860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{40F0E927-DEE5-4155-99CD-F47F289BADA6}</a:tableStyleId>
              </a:tblPr>
              <a:tblGrid>
                <a:gridCol w="3619500"/>
                <a:gridCol w="3619500"/>
              </a:tblGrid>
              <a:tr h="42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Open Sans"/>
                        <a:buNone/>
                      </a:pPr>
                      <a:r>
                        <a:rPr b="1" lang="en" sz="16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NÁZEV SLOUPCE</a:t>
                      </a:r>
                      <a:endParaRPr b="1" sz="16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Open Sans"/>
                        <a:buNone/>
                      </a:pPr>
                      <a:r>
                        <a:rPr b="1" lang="en" sz="16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NOVÝ NÁZEV SLOUPCE</a:t>
                      </a:r>
                      <a:endParaRPr b="1" sz="16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Open Sans Light"/>
                        <a:buNone/>
                      </a:pPr>
                      <a:r>
                        <a:rPr lang="en" sz="1600" u="none" cap="none" strike="noStrike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Zip</a:t>
                      </a:r>
                      <a:endParaRPr sz="16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Open Sans Light"/>
                        <a:buNone/>
                      </a:pPr>
                      <a:r>
                        <a:rPr lang="en" sz="1600" u="none" cap="none" strike="noStrike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PSC</a:t>
                      </a:r>
                      <a:endParaRPr sz="16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Open Sans Light"/>
                        <a:buNone/>
                      </a:pPr>
                      <a:r>
                        <a:rPr lang="en" sz="1600" u="none" cap="none" strike="noStrike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City</a:t>
                      </a:r>
                      <a:endParaRPr sz="16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Open Sans Light"/>
                        <a:buNone/>
                      </a:pPr>
                      <a:r>
                        <a:rPr lang="en" sz="1600" u="none" cap="none" strike="noStrike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Mesto</a:t>
                      </a:r>
                      <a:endParaRPr sz="16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Open Sans Light"/>
                        <a:buNone/>
                      </a:pPr>
                      <a:r>
                        <a:rPr lang="en" sz="1600" u="none" cap="none" strike="noStrike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Country</a:t>
                      </a:r>
                      <a:endParaRPr sz="16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Open Sans Light"/>
                        <a:buNone/>
                      </a:pPr>
                      <a:r>
                        <a:rPr lang="en" sz="1600" u="none" cap="none" strike="noStrike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Stat</a:t>
                      </a:r>
                      <a:endParaRPr sz="16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6" name="Google Shape;356;p54"/>
          <p:cNvSpPr/>
          <p:nvPr/>
        </p:nvSpPr>
        <p:spPr>
          <a:xfrm>
            <a:off x="906780" y="3971059"/>
            <a:ext cx="6343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Nápověda:</a:t>
            </a:r>
            <a:endParaRPr b="1" i="0" sz="15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b="0" i="0" lang="en" sz="15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sloupec </a:t>
            </a:r>
            <a:r>
              <a:rPr b="1" i="0" lang="en" sz="15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AS </a:t>
            </a:r>
            <a:r>
              <a:rPr b="0" i="0" lang="en" sz="15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NovyNazevSloupce </a:t>
            </a:r>
            <a:r>
              <a:rPr b="1" i="0" lang="en" sz="15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b="0" i="0" lang="en" sz="15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tabulka</a:t>
            </a:r>
            <a:r>
              <a:rPr b="1" i="0" lang="en" sz="15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1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39900" y="766800"/>
            <a:ext cx="77196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Vyber jedinečné Regiony z tabulky Cities (aby tam žádný region nebyl dvakrát) a zobraz pouze první záznam.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Nápověda: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1" lang="en" sz="1500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DISTINCT 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 sz="1500"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 </a:t>
            </a:r>
            <a:r>
              <a:rPr b="1" lang="en" sz="1600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FETCH FIRST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počet řádků</a:t>
            </a:r>
            <a:r>
              <a:rPr b="1" lang="en" sz="1600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ROWS ONLY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5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39900" y="766800"/>
            <a:ext cx="78057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Vyber jedinečné Regiony z tabulky Cities (aby tam žádný region nebyl dvakrát) a zobraz pouze první záznam.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 DISTINCT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region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SQL1.cities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FETCH FIRST 1 ROWS ONLY;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5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1 - konec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379" name="Google Shape;379;p58"/>
          <p:cNvSpPr txBox="1"/>
          <p:nvPr>
            <p:ph idx="1" type="subTitle"/>
          </p:nvPr>
        </p:nvSpPr>
        <p:spPr>
          <a:xfrm>
            <a:off x="453194" y="4215188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Filtrování dotazů - WHERE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idx="1" type="body"/>
          </p:nvPr>
        </p:nvSpPr>
        <p:spPr>
          <a:xfrm>
            <a:off x="339900" y="988050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podmínka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FILTROVÁNÍ DOTAZŮ - WHERE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OPERÁTORY (počítání a porovnávání hodnot)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0"/>
          <p:cNvSpPr txBox="1"/>
          <p:nvPr/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2" name="Google Shape;392;p60"/>
          <p:cNvGraphicFramePr/>
          <p:nvPr/>
        </p:nvGraphicFramePr>
        <p:xfrm>
          <a:off x="453200" y="10224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{40F0E927-DEE5-4155-99CD-F47F289BADA6}</a:tableStyleId>
              </a:tblPr>
              <a:tblGrid>
                <a:gridCol w="1205600"/>
                <a:gridCol w="1223500"/>
                <a:gridCol w="58092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Operátor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Datový typ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Příklad zápisu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* / + -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number</a:t>
                      </a:r>
                      <a:endParaRPr sz="13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… WHERE sloupec1 = hodnota1 * hodnota2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&lt; &lt;= &gt; &gt;=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number</a:t>
                      </a:r>
                      <a:endParaRPr i="1" sz="13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… WHERE sloupec &gt;= hodnota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=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number, string</a:t>
                      </a:r>
                      <a:endParaRPr sz="13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… WHERE sloupec = 'hodnota' 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&lt;&gt; !=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number, string</a:t>
                      </a:r>
                      <a:endParaRPr sz="13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… WHERE sloupec &lt;&gt; 'hodnota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LIKE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number, string</a:t>
                      </a:r>
                      <a:endParaRPr sz="13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… WHERE sloupec LIKE ‘%bos'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… WHERE sloupec LIKE ‘bos%' 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… WHERE sloupec LIKE ‘%bos%' 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cap="none" strike="noStrike"/>
                        <a:t>BETWEEN</a:t>
                      </a:r>
                      <a:endParaRPr i="0" sz="13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number</a:t>
                      </a:r>
                      <a:endParaRPr sz="13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cap="none" strike="noStrike"/>
                        <a:t>… WHERE sloupec1 BETWEEN hodnota1 AND hodnota2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cap="none" strike="noStrike"/>
                        <a:t>(stejne jako sloupec1 &gt;= hodnota1 AND sloupec1 &lt;= hodnota2)</a:t>
                      </a:r>
                      <a:endParaRPr sz="13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cap="none" strike="noStrike"/>
                        <a:t>IN, NOT IN</a:t>
                      </a:r>
                      <a:endParaRPr i="0" sz="13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number, string</a:t>
                      </a:r>
                      <a:endParaRPr sz="13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… WHERE sloupec1 IN ('hodnota1', 'hodnota2')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cap="none" strike="noStrike">
                          <a:solidFill>
                            <a:schemeClr val="dk1"/>
                          </a:solidFill>
                        </a:rPr>
                        <a:t>IS NULL/IS NOT NULL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number, string</a:t>
                      </a:r>
                      <a:endParaRPr sz="13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u="none" cap="none" strike="noStrike"/>
                        <a:t>… WHERE sloupec1 IS NULL</a:t>
                      </a:r>
                      <a:endParaRPr sz="10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NULL – prázdná hodnota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61"/>
          <p:cNvSpPr txBox="1"/>
          <p:nvPr/>
        </p:nvSpPr>
        <p:spPr>
          <a:xfrm>
            <a:off x="453200" y="1022400"/>
            <a:ext cx="82383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prázdnou hodnotu není stejné jako 0</a:t>
            </a:r>
            <a:endParaRPr/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Může nás překvapit v podmínkách a agregačních funkcích</a:t>
            </a:r>
            <a:endParaRPr/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Při definici tabulky můžeme použít omezení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NOT NULL 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– potom musí být sloupec vždy vyplněný</a:t>
            </a:r>
            <a:endParaRPr/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Funkce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coalesce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(sloupec, hodnota doplněná za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 – může obsahovat  více argumentů</a:t>
            </a:r>
            <a:endParaRPr/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Funkce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nvl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(sloupec, hodnota doplněná za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 </a:t>
            </a:r>
            <a:endParaRPr/>
          </a:p>
          <a:p>
            <a:pPr indent="-2667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52550" y="385740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Databáze</a:t>
            </a:r>
            <a:endParaRPr/>
          </a:p>
        </p:txBody>
      </p:sp>
      <p:sp>
        <p:nvSpPr>
          <p:cNvPr id="75" name="Google Shape;75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Práce s datovým typem date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62"/>
          <p:cNvSpPr txBox="1"/>
          <p:nvPr/>
        </p:nvSpPr>
        <p:spPr>
          <a:xfrm>
            <a:off x="453200" y="1022400"/>
            <a:ext cx="82383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 zadávání datumu v podmínkách nebo při vkládání do databáze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Funkce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to_date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(’2023-06-03’, ’YYYY-MM-DD’) – první argument obsahuje datum se kterým pracujeme a druhý format v jakém je datum zadané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Funkce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to_char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(sloupec, ’DD.MM.YYYY’) – první argument funkce je sloupec typu DATE a druhý format v jakém chceme datum zobrazit.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RR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nebo 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YY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- dvoumístný rok (např. 93, 05)</a:t>
            </a:r>
            <a:endParaRPr/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YYYY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- čtyřmístný rok (např. 1993, 2005)</a:t>
            </a:r>
            <a:endParaRPr/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MM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- dvoumístný měsíc (01 až 12)</a:t>
            </a:r>
            <a:endParaRPr/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MON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nebo 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MONTH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- zkrácený nebo plný název měsíce (led, leden)</a:t>
            </a:r>
            <a:endParaRPr/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DD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- dvoumístný den v měsíci (01 až 31)</a:t>
            </a:r>
            <a:endParaRPr/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HH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nebo 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HH12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- hodina ve 12hodinovém formátu (01 až 12)</a:t>
            </a:r>
            <a:endParaRPr/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HH24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- hodina ve 24hodinovém formátu (00 až 23)</a:t>
            </a:r>
            <a:endParaRPr/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MI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- dvoumístná minuta (00 až 59)</a:t>
            </a:r>
            <a:endParaRPr/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SS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- dvoumístná sekunda (00 až 59)</a:t>
            </a:r>
            <a:endParaRPr/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AM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nebo </a:t>
            </a:r>
            <a:r>
              <a:rPr b="1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PM</a:t>
            </a:r>
            <a:r>
              <a:rPr b="0" i="0" lang="en" sz="1400" u="none" cap="none" strike="noStrike">
                <a:solidFill>
                  <a:srgbClr val="374151"/>
                </a:solidFill>
                <a:latin typeface="Open Sans"/>
                <a:ea typeface="Open Sans"/>
                <a:cs typeface="Open Sans"/>
                <a:sym typeface="Open Sans"/>
              </a:rPr>
              <a:t> - před nebo po poledni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63"/>
          <p:cNvSpPr txBox="1"/>
          <p:nvPr/>
        </p:nvSpPr>
        <p:spPr>
          <a:xfrm>
            <a:off x="453200" y="1022400"/>
            <a:ext cx="82383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Spojení více výběrových podmínek: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1" i="0" lang="en" sz="2100" u="none" cap="none" strike="noStrike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9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 Dotaz vybere záznamy, pokud jsou splněny obě dvě podmínky.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1" i="0" lang="en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sloupec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1" i="0" lang="en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tabulka</a:t>
            </a:r>
            <a:endParaRPr b="0" i="0" sz="11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1" i="0" lang="en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sloupec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= '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Hodnota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' AND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sloupec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= '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Hodnota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';</a:t>
            </a:r>
            <a:endParaRPr b="0" i="0" sz="11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1" i="0" lang="en" sz="2100" u="none" cap="none" strike="noStrike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r>
              <a:rPr b="1" i="0" lang="en" sz="2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 Dotaz vybere záznamy, pokud je alespoň jedna z podmínek splněna: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	SELECT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sloupec</a:t>
            </a:r>
            <a:r>
              <a:rPr b="0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tabulka</a:t>
            </a:r>
            <a:endParaRPr b="0" i="0" sz="11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sloupec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= '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Hodnota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' OR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sloupec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= '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Hodnota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';</a:t>
            </a:r>
            <a:endParaRPr b="0" i="0" sz="11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64"/>
          <p:cNvSpPr txBox="1"/>
          <p:nvPr/>
        </p:nvSpPr>
        <p:spPr>
          <a:xfrm>
            <a:off x="453200" y="1022400"/>
            <a:ext cx="82383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Spojení více výběrových podmínek: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Kombinovat můžeme i výběrové podmínky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Dát si pozor, nejdříve se vyhodnotí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potom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Filtrovat lze také podle sloupců, které nemáme ve výpisu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/>
          <p:nvPr>
            <p:ph idx="1" type="body"/>
          </p:nvPr>
        </p:nvSpPr>
        <p:spPr>
          <a:xfrm>
            <a:off x="339900" y="926575"/>
            <a:ext cx="75477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sloupec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DESC/ASC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/>
              <a:t>asc = ascending (řazení od nejmenšího k největšímu)</a:t>
            </a:r>
            <a:br>
              <a:rPr lang="en"/>
            </a:br>
            <a:r>
              <a:rPr lang="en"/>
              <a:t>		… výchozí řazení pro každý sloupec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/>
              <a:t>	desc = descending (řazení od největšího k nejmenšímu)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6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ŘAZENÍ VÝSLEDKŮ DOTAZU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6"/>
          <p:cNvSpPr txBox="1"/>
          <p:nvPr>
            <p:ph idx="1" type="body"/>
          </p:nvPr>
        </p:nvSpPr>
        <p:spPr>
          <a:xfrm>
            <a:off x="339900" y="766800"/>
            <a:ext cx="7719600" cy="3839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Vyber všechny produkty s productid 1.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/>
              <a:t> *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/>
              <a:t> SQL1.products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/>
              <a:t> productid = 1;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Vyber všechny produkty s productid menší nebo rovno 5.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/>
              <a:t> *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/>
              <a:t> SQL1.products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/>
              <a:t> productid &lt;= 5;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6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/>
          <p:nvPr>
            <p:ph idx="1" type="body"/>
          </p:nvPr>
        </p:nvSpPr>
        <p:spPr>
          <a:xfrm>
            <a:off x="339900" y="766800"/>
            <a:ext cx="7719600" cy="3839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Podmínky lze také spojovat pomocí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en"/>
              <a:t>a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Vyber všechny produkty s productid 1 nebo 3.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rgbClr val="2E2F8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/>
              <a:t> *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/>
              <a:t> SQL1.products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/>
              <a:t> productid = 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/>
              <a:t> productid = 3;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 txBox="1"/>
          <p:nvPr>
            <p:ph idx="1" type="body"/>
          </p:nvPr>
        </p:nvSpPr>
        <p:spPr>
          <a:xfrm>
            <a:off x="339900" y="766800"/>
            <a:ext cx="7719600" cy="3839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Získej všechny prodeje s tržbou v rozmezí hodnot 200 a 300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/>
              <a:t> *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/>
              <a:t> SQL1.sales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/>
              <a:t> revenue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BETWEEN</a:t>
            </a:r>
            <a:r>
              <a:rPr lang="en"/>
              <a:t> 200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/>
              <a:t> 300;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/>
              <a:t>Alternativně se stejným výsledkem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/>
              <a:t> *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/>
              <a:t> SQL1.sales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/>
              <a:t> revenue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en"/>
              <a:t> 200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/>
              <a:t> revenue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en"/>
              <a:t> 300;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68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>
            <p:ph idx="1" type="body"/>
          </p:nvPr>
        </p:nvSpPr>
        <p:spPr>
          <a:xfrm>
            <a:off x="339900" y="766800"/>
            <a:ext cx="7719600" cy="3839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Získej všechna města obsahující v názvu bos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A5A5A5"/>
                </a:solidFill>
                <a:latin typeface="Roboto Mono"/>
                <a:ea typeface="Roboto Mono"/>
                <a:cs typeface="Roboto Mono"/>
                <a:sym typeface="Roboto Mono"/>
              </a:rPr>
              <a:t>-- když chceme města začínající na bos</a:t>
            </a:r>
            <a:endParaRPr b="1">
              <a:solidFill>
                <a:srgbClr val="A5A5A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/>
              <a:t> city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/>
              <a:t> SQL1.cities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/>
              <a:t> city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"/>
              <a:t> ‘Bos%’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6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/>
          <p:nvPr>
            <p:ph idx="1" type="body"/>
          </p:nvPr>
        </p:nvSpPr>
        <p:spPr>
          <a:xfrm>
            <a:off x="339899" y="766800"/>
            <a:ext cx="8556594" cy="3839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Získej všechna města obsahující v názvu bos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A5A5A5"/>
                </a:solidFill>
                <a:latin typeface="Roboto Mono"/>
                <a:ea typeface="Roboto Mono"/>
                <a:cs typeface="Roboto Mono"/>
                <a:sym typeface="Roboto Mono"/>
              </a:rPr>
              <a:t>-- když chceme města obsahující řetězec bos kdekoliv</a:t>
            </a:r>
            <a:endParaRPr b="1">
              <a:solidFill>
                <a:srgbClr val="A5A5A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rgbClr val="2E2F8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/>
              <a:t> city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/>
              <a:t> SQL1.cities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/>
              <a:t> city 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lang="en"/>
              <a:t> ‘%Bos%’</a:t>
            </a:r>
            <a:r>
              <a:rPr b="1" lang="en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7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1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Databáze</a:t>
            </a:r>
            <a:endParaRPr>
              <a:solidFill>
                <a:srgbClr val="ED47A2"/>
              </a:solidFill>
            </a:endParaRPr>
          </a:p>
        </p:txBody>
      </p:sp>
      <p:pic>
        <p:nvPicPr>
          <p:cNvPr descr="Obsah obrázku diagram&#10;&#10;Popis byl vytvořen automaticky"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133" y="1009858"/>
            <a:ext cx="6976533" cy="326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"/>
          <p:cNvSpPr txBox="1"/>
          <p:nvPr>
            <p:ph idx="1" type="body"/>
          </p:nvPr>
        </p:nvSpPr>
        <p:spPr>
          <a:xfrm>
            <a:off x="339900" y="766800"/>
            <a:ext cx="8666596" cy="2031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Vyber všechny sloupce tabulky Sales pro ProductID se rovná 1 a seřaď výsledky sestupně dle výše Revenue.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 předcházejícím dotazu omez výsledek na pouze 5 řádků.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 vyberte jen obchody za rok 2014.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Nápověda: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 sz="15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 </a:t>
            </a:r>
            <a:r>
              <a:rPr b="1" lang="en" sz="1500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podmínka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 sz="15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 </a:t>
            </a: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 </a:t>
            </a:r>
            <a:r>
              <a:rPr b="1" lang="en" sz="1500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sloupec </a:t>
            </a:r>
            <a:r>
              <a:rPr b="1" lang="en" sz="1500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DESC/ASC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72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3"/>
          <p:cNvSpPr txBox="1"/>
          <p:nvPr>
            <p:ph idx="1" type="body"/>
          </p:nvPr>
        </p:nvSpPr>
        <p:spPr>
          <a:xfrm>
            <a:off x="339900" y="766800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Vyber všechny sloupce tabulky Sales, kde ProductID se rovná 1 a seřaď výsledky sestupně dle výše Revenue.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*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SQL1.Sales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ProductID = 1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Revenue DESC;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73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4"/>
          <p:cNvSpPr txBox="1"/>
          <p:nvPr>
            <p:ph idx="1" type="body"/>
          </p:nvPr>
        </p:nvSpPr>
        <p:spPr>
          <a:xfrm>
            <a:off x="339900" y="766800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 předcházejícím dotazu omez výsledek na pouze 5 řádků.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7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5"/>
          <p:cNvSpPr txBox="1"/>
          <p:nvPr>
            <p:ph idx="1" type="body"/>
          </p:nvPr>
        </p:nvSpPr>
        <p:spPr>
          <a:xfrm>
            <a:off x="339900" y="766800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 předcházejícím dotazu omez výsledek na pouze 5 řádků.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*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SQL1.Sales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WHERE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ProductID = 1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ORDER BY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Revenue DESC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FETCH FIRST 5 ROWS ONLY;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7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6"/>
          <p:cNvSpPr txBox="1"/>
          <p:nvPr>
            <p:ph idx="1" type="body"/>
          </p:nvPr>
        </p:nvSpPr>
        <p:spPr>
          <a:xfrm>
            <a:off x="302950" y="766800"/>
            <a:ext cx="71925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 vyberte jen obchody za rok 2014.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7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"/>
          <p:cNvSpPr txBox="1"/>
          <p:nvPr>
            <p:ph idx="1" type="body"/>
          </p:nvPr>
        </p:nvSpPr>
        <p:spPr>
          <a:xfrm>
            <a:off x="339900" y="766800"/>
            <a:ext cx="71523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 vyberte jen obchody za rok 2014.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*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SQL1.Sales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WHERE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to_char(CalendarID, 'YYYY-MM-DD') like '2014%'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ORDER BY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Revenue DESC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FETCH FIRST 5 ROWS ONLY;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7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8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2 - konec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504" name="Google Shape;504;p79"/>
          <p:cNvSpPr txBox="1"/>
          <p:nvPr>
            <p:ph idx="1" type="subTitle"/>
          </p:nvPr>
        </p:nvSpPr>
        <p:spPr>
          <a:xfrm>
            <a:off x="453194" y="4215188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Podmínky (WHERE) pod drobnohledem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80"/>
          <p:cNvSpPr txBox="1"/>
          <p:nvPr/>
        </p:nvSpPr>
        <p:spPr>
          <a:xfrm>
            <a:off x="453200" y="1022400"/>
            <a:ext cx="82383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Spojení více výběrových podmínek: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Kombinovat můžeme i výběrové podmínky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Dát si pozor, nejdříve se vyhodnotí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potom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2F86"/>
              </a:buClr>
              <a:buSzPts val="16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Filtrovat lze také podle sloupců, které nemáme ve výpisu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Dotaz:</a:t>
            </a:r>
            <a:endParaRPr/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Nejděte všechny prodeje s tržbou větší než 300 a kde prodej se uskutečnil v lednu 2013 nebo lednu 2014</a:t>
            </a:r>
            <a:endParaRPr/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1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  like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81"/>
          <p:cNvSpPr txBox="1"/>
          <p:nvPr/>
        </p:nvSpPr>
        <p:spPr>
          <a:xfrm>
            <a:off x="453200" y="1022400"/>
            <a:ext cx="82383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Při práci s řetězci často využíváme v podmínce like – odpovídá výrazu obsahuje</a:t>
            </a:r>
            <a:endParaRPr b="1" i="0" sz="1800" u="none" cap="none" strike="noStrike">
              <a:solidFill>
                <a:srgbClr val="2E2F8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 SQLite není case sensitive, pro case sensitive SQL engine je možné použít funkce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lower() </a:t>
            </a: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upper()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Zástupné znaky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endParaRPr/>
          </a:p>
          <a:p>
            <a:pPr indent="-2095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Vyberte všechny města začínající na Bos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Vyberte všechna města obsahující řetězec bos</a:t>
            </a:r>
            <a:endParaRPr/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00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Open Sans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Databáze</a:t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46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" sz="2100"/>
              <a:t>Organizovaný soubor strukturovaných dat, které se obvykle ukládají v elektronické podobě v počítačovém systému.</a:t>
            </a:r>
            <a:endParaRPr sz="2100"/>
          </a:p>
          <a:p>
            <a:pPr indent="0" lvl="1" marL="546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100"/>
          </a:p>
          <a:p>
            <a:pPr indent="-4000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Open Sans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Systém řízení bází dat (SŘBD/DBMS)</a:t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546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lang="en" sz="2100"/>
              <a:t> Softwarové vybavení, které zajišťuje práci s databází.</a:t>
            </a:r>
            <a:endParaRPr sz="2100"/>
          </a:p>
          <a:p>
            <a:pPr indent="0" lvl="1" marL="546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100"/>
          </a:p>
          <a:p>
            <a:pPr indent="-4000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Open Sans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Databázový systém (DBS) = SŘBD + Databáze</a:t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ZÁKLADNÍ POJMY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2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82"/>
          <p:cNvSpPr txBox="1"/>
          <p:nvPr/>
        </p:nvSpPr>
        <p:spPr>
          <a:xfrm>
            <a:off x="453200" y="1022400"/>
            <a:ext cx="82383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Nejděte všechny prodeje s tržbou větší než 300 a kde prodej se uskutečnil v lednu 2013 nebo lednu 2014</a:t>
            </a:r>
            <a:endParaRPr/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667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SQL1.Sales 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Revenue &gt; 300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to_char(CalendarID, 'YYYY-MM-DD')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b="0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'2013-01%'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b="0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to_char(CalendarID, 'YYYY-MM-DD')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b="0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'2014-01%'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 BY Revenue;</a:t>
            </a:r>
            <a:endParaRPr/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 &lt;&gt;=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3"/>
          <p:cNvSpPr txBox="1"/>
          <p:nvPr/>
        </p:nvSpPr>
        <p:spPr>
          <a:xfrm>
            <a:off x="453200" y="1022400"/>
            <a:ext cx="82383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Nejděte všechny prodeje s tržbou menší než 200 a počet prodaných kusů (units) je 3</a:t>
            </a:r>
            <a:endParaRPr/>
          </a:p>
          <a:p>
            <a:pPr indent="-2095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*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SQL1.sales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WHERE revenue &lt; 300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 units = 3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ORDER BY revenue ASC;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4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  in()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84"/>
          <p:cNvSpPr txBox="1"/>
          <p:nvPr/>
        </p:nvSpPr>
        <p:spPr>
          <a:xfrm>
            <a:off x="453200" y="1022400"/>
            <a:ext cx="85384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In() je příkaz podmínky, který zjednodušuje výběr více variant, jde to také zapsat jako mnoho OR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Vyberte všechny produkty v kategoriích Mix a Rural</a:t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*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SQL1.products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1. možnost podmínky</a:t>
            </a:r>
            <a:endParaRPr b="0" i="0" sz="21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WHERE category = 'Mix’ OR category = 'Rural’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2. možnost jak podmínku napsat se stejným výsledkem</a:t>
            </a:r>
            <a:endParaRPr b="0" i="0" sz="21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WHERE category IN ('Mix', 'Rural');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5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  is null, is not null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85"/>
          <p:cNvSpPr txBox="1"/>
          <p:nvPr/>
        </p:nvSpPr>
        <p:spPr>
          <a:xfrm>
            <a:off x="453200" y="1022400"/>
            <a:ext cx="82383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 podmínce nejde použít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sloupec = null </a:t>
            </a: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nebo </a:t>
            </a:r>
            <a:r>
              <a:rPr b="1" i="0" lang="en" sz="1800" u="none" cap="none" strike="noStrike">
                <a:solidFill>
                  <a:srgbClr val="2E2F86"/>
                </a:solidFill>
                <a:latin typeface="Roboto Mono"/>
                <a:ea typeface="Roboto Mono"/>
                <a:cs typeface="Roboto Mono"/>
                <a:sym typeface="Roboto Mono"/>
              </a:rPr>
              <a:t>sloupec != null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Vyberte všechny prodeje s nevyplněnou tržbou</a:t>
            </a:r>
            <a:endParaRPr/>
          </a:p>
          <a:p>
            <a:pPr indent="-20955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 *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SQL1.sales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revenue IS NULL;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88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6"/>
          <p:cNvSpPr txBox="1"/>
          <p:nvPr/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47A2"/>
              </a:buClr>
              <a:buSzPts val="3300"/>
              <a:buFont typeface="Calibri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  like</a:t>
            </a:r>
            <a:endParaRPr b="0" i="0" sz="3300" u="none" cap="none" strike="noStrike">
              <a:solidFill>
                <a:srgbClr val="ED47A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6"/>
          <p:cNvSpPr txBox="1"/>
          <p:nvPr/>
        </p:nvSpPr>
        <p:spPr>
          <a:xfrm>
            <a:off x="453200" y="1022400"/>
            <a:ext cx="8238300" cy="3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Vyberte všechny města začínající na Bos</a:t>
            </a:r>
            <a:endParaRPr/>
          </a:p>
          <a:p>
            <a:pPr indent="0" lvl="3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*</a:t>
            </a:r>
            <a:endParaRPr/>
          </a:p>
          <a:p>
            <a:pPr indent="0" lvl="3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SQL1.cities</a:t>
            </a:r>
            <a:endParaRPr/>
          </a:p>
          <a:p>
            <a:pPr indent="0" lvl="3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WHERE lower(city) like ‘Bos%’;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Vyberte všechna města obsahující řetězec bos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*</a:t>
            </a:r>
            <a:endParaRPr/>
          </a:p>
          <a:p>
            <a:pPr indent="0" lvl="3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SQL1.cities</a:t>
            </a:r>
            <a:endParaRPr/>
          </a:p>
          <a:p>
            <a:pPr indent="0" lvl="0" marL="76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WHERE lower(city) like ‘%Bos%';</a:t>
            </a:r>
            <a:br>
              <a:rPr b="0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7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3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8"/>
          <p:cNvSpPr txBox="1"/>
          <p:nvPr>
            <p:ph idx="1" type="body"/>
          </p:nvPr>
        </p:nvSpPr>
        <p:spPr>
          <a:xfrm>
            <a:off x="339900" y="766800"/>
            <a:ext cx="7807198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Najděte všechny výrobce u kterých název obsahuje písmeno a na druhé pozici </a:t>
            </a:r>
            <a:endParaRPr/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Najděte všechny výrobce u kterých název obsahuje písmeno a na druhé pozici a délka názvu je přesně 5 znaků</a:t>
            </a:r>
            <a:endParaRPr/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Jaké všechny kategorie produktů máme v datech</a:t>
            </a:r>
            <a:endParaRPr/>
          </a:p>
        </p:txBody>
      </p:sp>
      <p:sp>
        <p:nvSpPr>
          <p:cNvPr id="557" name="Google Shape;557;p88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9"/>
          <p:cNvSpPr txBox="1"/>
          <p:nvPr>
            <p:ph idx="1" type="body"/>
          </p:nvPr>
        </p:nvSpPr>
        <p:spPr>
          <a:xfrm>
            <a:off x="339900" y="766800"/>
            <a:ext cx="78180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Najděte všechny výrobce u kterých název obsahuje písmeno a na druhé pozici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22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*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SQL1.Manufacturers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Manufacturer LIKE ‘_a%’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8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0"/>
          <p:cNvSpPr txBox="1"/>
          <p:nvPr>
            <p:ph idx="1" type="body"/>
          </p:nvPr>
        </p:nvSpPr>
        <p:spPr>
          <a:xfrm>
            <a:off x="339900" y="766800"/>
            <a:ext cx="78180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Najděte všechny výrobce u kterých název obsahuje písmeno a na druhé pozici a délka názvu je přesně 5 znaků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22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*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SQL1.Manufacturers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Manufacturer LIKE ‘_a___’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9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1"/>
          <p:cNvSpPr txBox="1"/>
          <p:nvPr>
            <p:ph idx="1" type="body"/>
          </p:nvPr>
        </p:nvSpPr>
        <p:spPr>
          <a:xfrm>
            <a:off x="339900" y="766800"/>
            <a:ext cx="78180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Jaké všechny kategorie produktů máme v datech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22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DISTINCT Category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SQL1.Products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9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Databázový systém (DBS)</a:t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ZÁKLADNÍ POJMY</a:t>
            </a:r>
            <a:endParaRPr>
              <a:solidFill>
                <a:srgbClr val="ED47A2"/>
              </a:solidFill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793" y="1525206"/>
            <a:ext cx="5788424" cy="28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2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3 - konec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3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Přestávka do 16:25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4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591" name="Google Shape;591;p94"/>
          <p:cNvSpPr txBox="1"/>
          <p:nvPr>
            <p:ph idx="1" type="subTitle"/>
          </p:nvPr>
        </p:nvSpPr>
        <p:spPr>
          <a:xfrm>
            <a:off x="453194" y="4215188"/>
            <a:ext cx="6179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"/>
              <a:t>Agregační funkce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5"/>
          <p:cNvSpPr txBox="1"/>
          <p:nvPr>
            <p:ph idx="1" type="body"/>
          </p:nvPr>
        </p:nvSpPr>
        <p:spPr>
          <a:xfrm>
            <a:off x="339900" y="766800"/>
            <a:ext cx="82113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/>
              <a:t>V dotazu umožní spočítat výsledek dle zvolené funkce.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AVG(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), sloupec2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b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GROUP BY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sloupec2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7" name="Google Shape;597;p9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AGREGAČNÍ</a:t>
            </a:r>
            <a:r>
              <a:rPr lang="en">
                <a:solidFill>
                  <a:srgbClr val="ED47A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FUNKCE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AGREGAČNÍ</a:t>
            </a:r>
            <a:r>
              <a:rPr lang="en">
                <a:solidFill>
                  <a:srgbClr val="ED47A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FUNKCE</a:t>
            </a:r>
            <a:endParaRPr>
              <a:solidFill>
                <a:srgbClr val="ED47A2"/>
              </a:solidFill>
            </a:endParaRPr>
          </a:p>
        </p:txBody>
      </p:sp>
      <p:graphicFrame>
        <p:nvGraphicFramePr>
          <p:cNvPr id="603" name="Google Shape;603;p96"/>
          <p:cNvGraphicFramePr/>
          <p:nvPr/>
        </p:nvGraphicFramePr>
        <p:xfrm>
          <a:off x="496550" y="118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2574275"/>
                <a:gridCol w="5577325"/>
              </a:tblGrid>
              <a:tr h="50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100"/>
                        <a:buFont typeface="Open Sans"/>
                        <a:buNone/>
                      </a:pPr>
                      <a:r>
                        <a:rPr b="1" lang="en" sz="2100" u="none" cap="none" strike="noStrike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AVG(</a:t>
                      </a:r>
                      <a:r>
                        <a:rPr lang="en" sz="2100" u="none" cap="none" strike="noStrike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sloupec</a:t>
                      </a:r>
                      <a:r>
                        <a:rPr b="1" lang="en" sz="2100" u="none" cap="none" strike="noStrike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b="1" sz="2100" u="none" cap="none" strike="noStrike"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Open Sans Light"/>
                        <a:buNone/>
                      </a:pPr>
                      <a:r>
                        <a:rPr lang="en" sz="2100" u="none" cap="none" strike="noStrike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Průměr hodnot sloupce</a:t>
                      </a:r>
                      <a:endParaRPr sz="21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MAX(</a:t>
                      </a:r>
                      <a:r>
                        <a:rPr lang="en" sz="2100" u="none" cap="none" strike="noStrike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sloupec</a:t>
                      </a:r>
                      <a:r>
                        <a:rPr b="1" lang="en" sz="2100" u="none" cap="none" strike="noStrike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2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Open Sans Light"/>
                        <a:buNone/>
                      </a:pPr>
                      <a:r>
                        <a:rPr lang="en" sz="2100" u="none" cap="none" strike="noStrike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Maximální hodnota sloupce</a:t>
                      </a:r>
                      <a:endParaRPr sz="21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MIN(</a:t>
                      </a:r>
                      <a:r>
                        <a:rPr lang="en" sz="2100" u="none" cap="none" strike="noStrike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sloupec</a:t>
                      </a:r>
                      <a:r>
                        <a:rPr b="1" lang="en" sz="2100" u="none" cap="none" strike="noStrike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2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Open Sans Light"/>
                        <a:buNone/>
                      </a:pPr>
                      <a:r>
                        <a:rPr lang="en" sz="2100" u="none" cap="none" strike="noStrike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Minimální hodnota sloupce</a:t>
                      </a:r>
                      <a:endParaRPr sz="21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SUM(</a:t>
                      </a:r>
                      <a:r>
                        <a:rPr lang="en" sz="2100" u="none" cap="none" strike="noStrike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sloupec</a:t>
                      </a:r>
                      <a:r>
                        <a:rPr b="1" lang="en" sz="2100" u="none" cap="none" strike="noStrike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21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Open Sans Light"/>
                        <a:buNone/>
                      </a:pPr>
                      <a:r>
                        <a:rPr lang="en" sz="2100" u="none" cap="none" strike="noStrike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Součet hodnot sloupce</a:t>
                      </a:r>
                      <a:endParaRPr sz="21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2100" u="none" cap="none" strike="noStrike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COUNT(</a:t>
                      </a:r>
                      <a:r>
                        <a:rPr lang="en" sz="2100" u="none" cap="none" strike="noStrike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sloupec</a:t>
                      </a:r>
                      <a:r>
                        <a:rPr b="1" lang="en" sz="2100" u="none" cap="none" strike="noStrike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2100" u="none" cap="none" strike="noStrike">
                        <a:solidFill>
                          <a:srgbClr val="2B3990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00"/>
                        <a:buFont typeface="Open Sans Light"/>
                        <a:buNone/>
                      </a:pPr>
                      <a:r>
                        <a:rPr lang="en" sz="2100" u="none" cap="none" strike="noStrike"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Počet hodnot v tabulce </a:t>
                      </a:r>
                      <a:endParaRPr sz="2100" u="none" cap="none" strike="noStrike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AGREGAČNÍ FUNKCE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609" name="Google Shape;609;p97"/>
          <p:cNvGraphicFramePr/>
          <p:nvPr/>
        </p:nvGraphicFramePr>
        <p:xfrm>
          <a:off x="372905" y="210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{4C8DC300-0C70-4F1A-849D-2D84FE2BBDF7}</a:tableStyleId>
              </a:tblPr>
              <a:tblGrid>
                <a:gridCol w="1035825"/>
                <a:gridCol w="1035825"/>
                <a:gridCol w="1035825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" sz="1200" u="none" cap="none" strike="noStrike"/>
                        <a:t>Category</a:t>
                      </a:r>
                      <a:endParaRPr b="1" sz="1200" u="none" cap="none" strike="noStrike">
                        <a:solidFill>
                          <a:srgbClr val="2E2F86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" sz="1200" u="none" cap="none" strike="noStrike"/>
                        <a:t>ProductID</a:t>
                      </a:r>
                      <a:endParaRPr b="1" sz="1200" u="none" cap="none" strike="noStrike">
                        <a:solidFill>
                          <a:srgbClr val="2E2F86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" sz="1200" u="none" cap="none" strike="noStrike"/>
                        <a:t>Price</a:t>
                      </a:r>
                      <a:endParaRPr b="1" sz="1200" u="none" cap="none" strike="noStrike">
                        <a:solidFill>
                          <a:srgbClr val="2E2F86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A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1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" sz="1200" u="none" cap="none" strike="noStrike"/>
                        <a:t>1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DDEAF6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A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2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" sz="1200" u="none" cap="none" strike="noStrike"/>
                        <a:t>2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DDEAF6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A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3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" sz="1200" u="none" cap="none" strike="noStrike"/>
                        <a:t>3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DDEAF6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B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4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" sz="1200" u="none" cap="none" strike="noStrike"/>
                        <a:t>2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9CC2E5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B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5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" sz="1200" u="none" cap="none" strike="noStrike"/>
                        <a:t>4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9CC2E5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B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200" u="none" cap="none" strike="noStrike"/>
                        <a:t>6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" sz="1200" u="none" cap="none" strike="noStrike"/>
                        <a:t>6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T="91425" marB="91425" marR="91425" marL="91425">
                    <a:solidFill>
                      <a:srgbClr val="9CC2E5"/>
                    </a:solidFill>
                  </a:tcPr>
                </a:tc>
              </a:tr>
            </a:tbl>
          </a:graphicData>
        </a:graphic>
      </p:graphicFrame>
      <p:sp>
        <p:nvSpPr>
          <p:cNvPr id="610" name="Google Shape;610;p97"/>
          <p:cNvSpPr txBox="1"/>
          <p:nvPr/>
        </p:nvSpPr>
        <p:spPr>
          <a:xfrm>
            <a:off x="404948" y="975221"/>
            <a:ext cx="8238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Zjisti průměr, minimum, maximum, sumu a počet pro Cenu (Price) za kategorii (Category):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Category, 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AVG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(Price), 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(Price), 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(Price),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SUM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(Price), 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(Price)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FROM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Product 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BY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Category;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97"/>
          <p:cNvSpPr/>
          <p:nvPr/>
        </p:nvSpPr>
        <p:spPr>
          <a:xfrm>
            <a:off x="3675623" y="2100513"/>
            <a:ext cx="4586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97"/>
          <p:cNvSpPr/>
          <p:nvPr/>
        </p:nvSpPr>
        <p:spPr>
          <a:xfrm>
            <a:off x="3683958" y="2105275"/>
            <a:ext cx="964500" cy="38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97"/>
          <p:cNvSpPr/>
          <p:nvPr/>
        </p:nvSpPr>
        <p:spPr>
          <a:xfrm>
            <a:off x="4648364" y="2105275"/>
            <a:ext cx="720300" cy="38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97"/>
          <p:cNvSpPr/>
          <p:nvPr/>
        </p:nvSpPr>
        <p:spPr>
          <a:xfrm>
            <a:off x="5368692" y="2105275"/>
            <a:ext cx="720300" cy="38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97"/>
          <p:cNvSpPr/>
          <p:nvPr/>
        </p:nvSpPr>
        <p:spPr>
          <a:xfrm>
            <a:off x="6089020" y="2105275"/>
            <a:ext cx="720300" cy="38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97"/>
          <p:cNvSpPr/>
          <p:nvPr/>
        </p:nvSpPr>
        <p:spPr>
          <a:xfrm>
            <a:off x="6809348" y="2105275"/>
            <a:ext cx="720300" cy="38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97"/>
          <p:cNvSpPr/>
          <p:nvPr/>
        </p:nvSpPr>
        <p:spPr>
          <a:xfrm>
            <a:off x="7529677" y="2105275"/>
            <a:ext cx="720300" cy="38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97"/>
          <p:cNvSpPr/>
          <p:nvPr/>
        </p:nvSpPr>
        <p:spPr>
          <a:xfrm>
            <a:off x="3683958" y="2486275"/>
            <a:ext cx="964500" cy="3810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97"/>
          <p:cNvSpPr/>
          <p:nvPr/>
        </p:nvSpPr>
        <p:spPr>
          <a:xfrm>
            <a:off x="4648364" y="2486275"/>
            <a:ext cx="7203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97"/>
          <p:cNvSpPr/>
          <p:nvPr/>
        </p:nvSpPr>
        <p:spPr>
          <a:xfrm>
            <a:off x="5368692" y="2486275"/>
            <a:ext cx="7203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97"/>
          <p:cNvSpPr/>
          <p:nvPr/>
        </p:nvSpPr>
        <p:spPr>
          <a:xfrm>
            <a:off x="6089020" y="2486275"/>
            <a:ext cx="7203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97"/>
          <p:cNvSpPr/>
          <p:nvPr/>
        </p:nvSpPr>
        <p:spPr>
          <a:xfrm>
            <a:off x="6809348" y="2486275"/>
            <a:ext cx="7203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97"/>
          <p:cNvSpPr/>
          <p:nvPr/>
        </p:nvSpPr>
        <p:spPr>
          <a:xfrm>
            <a:off x="7529677" y="2486275"/>
            <a:ext cx="720300" cy="3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97"/>
          <p:cNvSpPr/>
          <p:nvPr/>
        </p:nvSpPr>
        <p:spPr>
          <a:xfrm>
            <a:off x="3683958" y="2867275"/>
            <a:ext cx="964500" cy="382200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97"/>
          <p:cNvSpPr/>
          <p:nvPr/>
        </p:nvSpPr>
        <p:spPr>
          <a:xfrm>
            <a:off x="4648364" y="2867275"/>
            <a:ext cx="720300" cy="3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97"/>
          <p:cNvSpPr/>
          <p:nvPr/>
        </p:nvSpPr>
        <p:spPr>
          <a:xfrm>
            <a:off x="5368692" y="2867275"/>
            <a:ext cx="720300" cy="3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97"/>
          <p:cNvSpPr/>
          <p:nvPr/>
        </p:nvSpPr>
        <p:spPr>
          <a:xfrm>
            <a:off x="6089020" y="2867275"/>
            <a:ext cx="720300" cy="3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97"/>
          <p:cNvSpPr/>
          <p:nvPr/>
        </p:nvSpPr>
        <p:spPr>
          <a:xfrm>
            <a:off x="6809348" y="2867275"/>
            <a:ext cx="720300" cy="3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97"/>
          <p:cNvSpPr/>
          <p:nvPr/>
        </p:nvSpPr>
        <p:spPr>
          <a:xfrm>
            <a:off x="7529677" y="2867275"/>
            <a:ext cx="720300" cy="3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0" name="Google Shape;630;p97"/>
          <p:cNvCxnSpPr/>
          <p:nvPr/>
        </p:nvCxnSpPr>
        <p:spPr>
          <a:xfrm>
            <a:off x="3679196" y="2486275"/>
            <a:ext cx="4575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1" name="Google Shape;631;p97"/>
          <p:cNvCxnSpPr/>
          <p:nvPr/>
        </p:nvCxnSpPr>
        <p:spPr>
          <a:xfrm>
            <a:off x="3679196" y="2867275"/>
            <a:ext cx="4575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" name="Google Shape;632;p97"/>
          <p:cNvCxnSpPr/>
          <p:nvPr/>
        </p:nvCxnSpPr>
        <p:spPr>
          <a:xfrm>
            <a:off x="3683958" y="2100513"/>
            <a:ext cx="0" cy="11538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3" name="Google Shape;633;p97"/>
          <p:cNvCxnSpPr/>
          <p:nvPr/>
        </p:nvCxnSpPr>
        <p:spPr>
          <a:xfrm>
            <a:off x="8250005" y="2100513"/>
            <a:ext cx="0" cy="11538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4" name="Google Shape;634;p97"/>
          <p:cNvCxnSpPr/>
          <p:nvPr/>
        </p:nvCxnSpPr>
        <p:spPr>
          <a:xfrm>
            <a:off x="3679196" y="2105275"/>
            <a:ext cx="4575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5" name="Google Shape;635;p97"/>
          <p:cNvCxnSpPr/>
          <p:nvPr/>
        </p:nvCxnSpPr>
        <p:spPr>
          <a:xfrm>
            <a:off x="3679196" y="3249466"/>
            <a:ext cx="45756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97"/>
          <p:cNvSpPr/>
          <p:nvPr/>
        </p:nvSpPr>
        <p:spPr>
          <a:xfrm>
            <a:off x="3782779" y="2204098"/>
            <a:ext cx="696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97"/>
          <p:cNvSpPr/>
          <p:nvPr/>
        </p:nvSpPr>
        <p:spPr>
          <a:xfrm>
            <a:off x="4747186" y="2204098"/>
            <a:ext cx="3858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97"/>
          <p:cNvSpPr/>
          <p:nvPr/>
        </p:nvSpPr>
        <p:spPr>
          <a:xfrm>
            <a:off x="5467514" y="2204098"/>
            <a:ext cx="3858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97"/>
          <p:cNvSpPr/>
          <p:nvPr/>
        </p:nvSpPr>
        <p:spPr>
          <a:xfrm>
            <a:off x="6187842" y="2204098"/>
            <a:ext cx="422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97"/>
          <p:cNvSpPr/>
          <p:nvPr/>
        </p:nvSpPr>
        <p:spPr>
          <a:xfrm>
            <a:off x="6908170" y="2204098"/>
            <a:ext cx="4155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7"/>
          <p:cNvSpPr/>
          <p:nvPr/>
        </p:nvSpPr>
        <p:spPr>
          <a:xfrm>
            <a:off x="7628498" y="2204098"/>
            <a:ext cx="578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7"/>
          <p:cNvSpPr/>
          <p:nvPr/>
        </p:nvSpPr>
        <p:spPr>
          <a:xfrm>
            <a:off x="3782779" y="2585098"/>
            <a:ext cx="177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7"/>
          <p:cNvSpPr/>
          <p:nvPr/>
        </p:nvSpPr>
        <p:spPr>
          <a:xfrm>
            <a:off x="4747186" y="2585098"/>
            <a:ext cx="16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97"/>
          <p:cNvSpPr/>
          <p:nvPr/>
        </p:nvSpPr>
        <p:spPr>
          <a:xfrm>
            <a:off x="5467514" y="2585098"/>
            <a:ext cx="16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97"/>
          <p:cNvSpPr/>
          <p:nvPr/>
        </p:nvSpPr>
        <p:spPr>
          <a:xfrm>
            <a:off x="6187842" y="2585098"/>
            <a:ext cx="16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97"/>
          <p:cNvSpPr/>
          <p:nvPr/>
        </p:nvSpPr>
        <p:spPr>
          <a:xfrm>
            <a:off x="6908170" y="2585098"/>
            <a:ext cx="16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97"/>
          <p:cNvSpPr/>
          <p:nvPr/>
        </p:nvSpPr>
        <p:spPr>
          <a:xfrm>
            <a:off x="7628498" y="2585098"/>
            <a:ext cx="16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97"/>
          <p:cNvSpPr/>
          <p:nvPr/>
        </p:nvSpPr>
        <p:spPr>
          <a:xfrm>
            <a:off x="3782779" y="2967288"/>
            <a:ext cx="1704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97"/>
          <p:cNvSpPr/>
          <p:nvPr/>
        </p:nvSpPr>
        <p:spPr>
          <a:xfrm>
            <a:off x="4747186" y="2967288"/>
            <a:ext cx="163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97"/>
          <p:cNvSpPr/>
          <p:nvPr/>
        </p:nvSpPr>
        <p:spPr>
          <a:xfrm>
            <a:off x="5467514" y="2967288"/>
            <a:ext cx="163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97"/>
          <p:cNvSpPr/>
          <p:nvPr/>
        </p:nvSpPr>
        <p:spPr>
          <a:xfrm>
            <a:off x="6187842" y="2967288"/>
            <a:ext cx="78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97"/>
          <p:cNvSpPr/>
          <p:nvPr/>
        </p:nvSpPr>
        <p:spPr>
          <a:xfrm>
            <a:off x="6908170" y="2967288"/>
            <a:ext cx="2454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97"/>
          <p:cNvSpPr/>
          <p:nvPr/>
        </p:nvSpPr>
        <p:spPr>
          <a:xfrm>
            <a:off x="7628498" y="2967288"/>
            <a:ext cx="163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8"/>
          <p:cNvSpPr txBox="1"/>
          <p:nvPr>
            <p:ph idx="1" type="body"/>
          </p:nvPr>
        </p:nvSpPr>
        <p:spPr>
          <a:xfrm>
            <a:off x="339900" y="766800"/>
            <a:ext cx="61788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Jaká je celková tržba za rok 2014?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Nápověda: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SUM(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 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GROUP BY </a:t>
            </a: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sloupec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98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9"/>
          <p:cNvSpPr txBox="1"/>
          <p:nvPr>
            <p:ph idx="1" type="body"/>
          </p:nvPr>
        </p:nvSpPr>
        <p:spPr>
          <a:xfrm>
            <a:off x="339899" y="766800"/>
            <a:ext cx="8604596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Jaká je celková tržba za rok 2014?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ROUND(SUM(Revenue), 2) AS Trzbacelkem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SQL1.Sales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WHERE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to_char(CalendarID, 'YYYY-MM-DD') like '2014%';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5" name="Google Shape;665;p99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0"/>
          <p:cNvSpPr txBox="1"/>
          <p:nvPr>
            <p:ph idx="1" type="body"/>
          </p:nvPr>
        </p:nvSpPr>
        <p:spPr>
          <a:xfrm>
            <a:off x="339900" y="766800"/>
            <a:ext cx="72159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Na kterém produktu jsme vydělali nejvíce (na kterém ProductID) a kolik kusů (units) tohoto produktu jsme prodali?</a:t>
            </a:r>
            <a:endParaRPr/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Nápověda: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sloupec2</a:t>
            </a: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SUM(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b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 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GROUP BY 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sloupec2</a:t>
            </a:r>
            <a:r>
              <a:rPr b="1"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1" name="Google Shape;671;p100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1"/>
          <p:cNvSpPr txBox="1"/>
          <p:nvPr>
            <p:ph idx="1" type="body"/>
          </p:nvPr>
        </p:nvSpPr>
        <p:spPr>
          <a:xfrm>
            <a:off x="339900" y="766800"/>
            <a:ext cx="78180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A na čem jsme vydělali nejvíce (na kterém ProductID)?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22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ProductID,</a:t>
            </a:r>
            <a:endParaRPr sz="22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SUM(Revenue),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 SUM(Units)  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SQL1.Sales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to_char(CalendarID, 'YYYY-MM-DD') like '2014%‘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ProductID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ORDER BY</a:t>
            </a:r>
            <a:endParaRPr sz="15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	SUM(Revenue);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10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Databáze</a:t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4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Množina záznamů a objektů (např. Tabulek), které jsou organizovány za určitým účelem</a:t>
            </a:r>
            <a:endParaRPr sz="1400"/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Přínosy</a:t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4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Rychlost, řízení dat, přesnost, bezpečnost</a:t>
            </a:r>
            <a:endParaRPr sz="14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67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b="1" lang="en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Druhy</a:t>
            </a:r>
            <a:endParaRPr/>
          </a:p>
          <a:p>
            <a:pPr indent="-368300" lvl="1" marL="9144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400">
                <a:solidFill>
                  <a:srgbClr val="2E2F86"/>
                </a:solidFill>
                <a:latin typeface="Open Sans"/>
                <a:ea typeface="Open Sans"/>
                <a:cs typeface="Open Sans"/>
                <a:sym typeface="Open Sans"/>
              </a:rPr>
              <a:t>Relační databáze, Objektová databáze, Graph databáze, atd.</a:t>
            </a:r>
            <a:endParaRPr sz="1400">
              <a:solidFill>
                <a:srgbClr val="2E2F8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2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Databáze a jejich struktura</a:t>
            </a:r>
            <a:endParaRPr>
              <a:solidFill>
                <a:srgbClr val="ED47A2"/>
              </a:solidFill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9574" y="1841587"/>
            <a:ext cx="1460250" cy="14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2"/>
          <p:cNvSpPr txBox="1"/>
          <p:nvPr>
            <p:ph idx="1" type="body"/>
          </p:nvPr>
        </p:nvSpPr>
        <p:spPr>
          <a:xfrm>
            <a:off x="339900" y="777700"/>
            <a:ext cx="75477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Kolik máme produktů (ProductId) v kategorii Rural? </a:t>
            </a:r>
            <a:br>
              <a:rPr lang="en"/>
            </a:br>
            <a:r>
              <a:rPr lang="en"/>
              <a:t>Výsledný sloupec přejmenuj na ‚ProductCount‘.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3" name="Google Shape;683;p102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3"/>
          <p:cNvSpPr txBox="1"/>
          <p:nvPr>
            <p:ph idx="1" type="body"/>
          </p:nvPr>
        </p:nvSpPr>
        <p:spPr>
          <a:xfrm>
            <a:off x="339900" y="766800"/>
            <a:ext cx="74001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Kolik máme produktů (ProductId) v kategorii Rural? Výsledný sloupec přejmenuj na ‚ProductCount‘.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COUNT(ProductID) AS ProductCount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SQL1.Products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Category = 'Rural';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103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4"/>
          <p:cNvSpPr txBox="1"/>
          <p:nvPr>
            <p:ph idx="1" type="body"/>
          </p:nvPr>
        </p:nvSpPr>
        <p:spPr>
          <a:xfrm>
            <a:off x="339900" y="777700"/>
            <a:ext cx="75477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Počet prodejů z tabulky sales – funkce count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5" name="Google Shape;695;p104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 – null v agregačních funkcích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5"/>
          <p:cNvSpPr txBox="1"/>
          <p:nvPr>
            <p:ph idx="1" type="body"/>
          </p:nvPr>
        </p:nvSpPr>
        <p:spPr>
          <a:xfrm>
            <a:off x="339900" y="766800"/>
            <a:ext cx="82113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/>
              <a:t>V dotazu umožní omezit výsledek dle určité podmínky.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AVG(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sloupec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), sloupec2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b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</a:b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  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tabulka 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GROUP BY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sloupec2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			HAVING </a:t>
            </a: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podmínka</a:t>
            </a:r>
            <a:r>
              <a:rPr b="1"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01" name="Google Shape;701;p105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100"/>
              <a:buFont typeface="Open Sans"/>
              <a:buNone/>
            </a:pPr>
            <a:r>
              <a:rPr lang="en">
                <a:solidFill>
                  <a:schemeClr val="dk2"/>
                </a:solidFill>
              </a:rPr>
              <a:t>AGREGAČNÍ</a:t>
            </a:r>
            <a:r>
              <a:rPr lang="en">
                <a:solidFill>
                  <a:srgbClr val="ED47A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FUNKCE - HAVING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6"/>
          <p:cNvSpPr txBox="1"/>
          <p:nvPr>
            <p:ph idx="1" type="body"/>
          </p:nvPr>
        </p:nvSpPr>
        <p:spPr>
          <a:xfrm>
            <a:off x="339900" y="766800"/>
            <a:ext cx="74001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Najdi všechny kategorie produktů, které obsahují více než 300 produktů.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Uvedený dotaz uprav, tak že budeš zahrnovat jen produkty obsahující v názvu ‘Ab’.</a:t>
            </a:r>
            <a:endParaRPr/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7" name="Google Shape;707;p106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7"/>
          <p:cNvSpPr txBox="1"/>
          <p:nvPr>
            <p:ph idx="1" type="body"/>
          </p:nvPr>
        </p:nvSpPr>
        <p:spPr>
          <a:xfrm>
            <a:off x="339900" y="766800"/>
            <a:ext cx="86009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Najdi všechny kategorie produktů, které obsahují více než 300 produktů.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Category,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COUNT(productID) AS PocetProduktu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SQL1.Products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Category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PocetProduktu &gt; 300;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3" name="Google Shape;713;p107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8"/>
          <p:cNvSpPr txBox="1"/>
          <p:nvPr>
            <p:ph idx="1" type="body"/>
          </p:nvPr>
        </p:nvSpPr>
        <p:spPr>
          <a:xfrm>
            <a:off x="339900" y="766800"/>
            <a:ext cx="86009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Vytvořený dotaz uprav, tak že budeš zahrnovat jen produkty obsahující v názvu ‘Ab’. A počet produktů bude menší než 100.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Category,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COUNT(productID) AS PocetProduktu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SQL1.Products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product like ‘%Ab%’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GROUP BY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Category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	PocetProduktu &lt; 100;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9" name="Google Shape;719;p108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9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Přestávka do 16:10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0"/>
          <p:cNvSpPr txBox="1"/>
          <p:nvPr>
            <p:ph type="title"/>
          </p:nvPr>
        </p:nvSpPr>
        <p:spPr>
          <a:xfrm>
            <a:off x="453200" y="3649438"/>
            <a:ext cx="617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r>
              <a:rPr lang="en"/>
              <a:t>Samostatná práce 4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11"/>
          <p:cNvSpPr txBox="1"/>
          <p:nvPr>
            <p:ph idx="1" type="body"/>
          </p:nvPr>
        </p:nvSpPr>
        <p:spPr>
          <a:xfrm>
            <a:off x="339899" y="766800"/>
            <a:ext cx="8185333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Čeho jsme prodali nejvíce kusů (ProductID)?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/>
              <a:t>Kterých 10 výrobců má nejvíce jedinečných (různorodých) kategorií výrobků?</a:t>
            </a:r>
            <a:endParaRPr/>
          </a:p>
        </p:txBody>
      </p:sp>
      <p:sp>
        <p:nvSpPr>
          <p:cNvPr id="735" name="Google Shape;735;p111"/>
          <p:cNvSpPr txBox="1"/>
          <p:nvPr>
            <p:ph type="title"/>
          </p:nvPr>
        </p:nvSpPr>
        <p:spPr>
          <a:xfrm>
            <a:off x="339900" y="328969"/>
            <a:ext cx="6178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>
                <a:solidFill>
                  <a:schemeClr val="dk2"/>
                </a:solidFill>
              </a:rPr>
              <a:t>DOTAZY</a:t>
            </a:r>
            <a:endParaRPr>
              <a:solidFill>
                <a:srgbClr val="ED47A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